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678" r:id="rId2"/>
    <p:sldMasterId id="2147483685" r:id="rId3"/>
    <p:sldMasterId id="2147483690" r:id="rId4"/>
    <p:sldMasterId id="2147483695" r:id="rId5"/>
    <p:sldMasterId id="2147483703" r:id="rId6"/>
  </p:sldMasterIdLst>
  <p:notesMasterIdLst>
    <p:notesMasterId r:id="rId23"/>
  </p:notesMasterIdLst>
  <p:sldIdLst>
    <p:sldId id="334" r:id="rId7"/>
    <p:sldId id="430" r:id="rId8"/>
    <p:sldId id="1780" r:id="rId9"/>
    <p:sldId id="1922" r:id="rId10"/>
    <p:sldId id="1935" r:id="rId11"/>
    <p:sldId id="1923" r:id="rId12"/>
    <p:sldId id="1938" r:id="rId13"/>
    <p:sldId id="1939" r:id="rId14"/>
    <p:sldId id="1940" r:id="rId15"/>
    <p:sldId id="1941" r:id="rId16"/>
    <p:sldId id="1942" r:id="rId17"/>
    <p:sldId id="1943" r:id="rId18"/>
    <p:sldId id="1944" r:id="rId19"/>
    <p:sldId id="1945" r:id="rId20"/>
    <p:sldId id="1946" r:id="rId21"/>
    <p:sldId id="194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ber Israelsen" initials="AI" lastIdx="1" clrIdx="0">
    <p:extLst>
      <p:ext uri="{19B8F6BF-5375-455C-9EA6-DF929625EA0E}">
        <p15:presenceInfo xmlns:p15="http://schemas.microsoft.com/office/powerpoint/2012/main" userId="590ccaf7a7639f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F9900"/>
    <a:srgbClr val="CECECE"/>
    <a:srgbClr val="E8E8E8"/>
    <a:srgbClr val="E5353B"/>
    <a:srgbClr val="D92D6D"/>
    <a:srgbClr val="F24381"/>
    <a:srgbClr val="D45B07"/>
    <a:srgbClr val="5129B2"/>
    <a:srgbClr val="E6F2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27091" autoAdjust="0"/>
  </p:normalViewPr>
  <p:slideViewPr>
    <p:cSldViewPr snapToGrid="0" showGuides="1">
      <p:cViewPr varScale="1">
        <p:scale>
          <a:sx n="30" d="100"/>
          <a:sy n="30" d="100"/>
        </p:scale>
        <p:origin x="1302" y="60"/>
      </p:cViewPr>
      <p:guideLst>
        <p:guide orient="horz" pos="2184"/>
        <p:guide pos="3840"/>
      </p:guideLst>
    </p:cSldViewPr>
  </p:slideViewPr>
  <p:outlineViewPr>
    <p:cViewPr>
      <p:scale>
        <a:sx n="33" d="100"/>
        <a:sy n="33" d="100"/>
      </p:scale>
      <p:origin x="0" y="-2395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commentAuthors" Target="commentAuthor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theme" Target="theme/theme1.xml"/></Relationships>
</file>

<file path=ppt/media/hdphoto1.wdp>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D9BCCA-CBA1-419B-A425-329B3B814C43}" type="datetimeFigureOut">
              <a:rPr lang="en-US" smtClean="0"/>
              <a:t>10/29/2022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52EC1-BBF4-4B78-8366-A02C4FFA1F92}" type="slidenum">
              <a:rPr lang="en-US" smtClean="0"/>
              <a:t>‹#›</a:t>
            </a:fld>
            <a:endParaRPr lang="en-US"/>
          </a:p>
        </p:txBody>
      </p:sp>
    </p:spTree>
    <p:extLst>
      <p:ext uri="{BB962C8B-B14F-4D97-AF65-F5344CB8AC3E}">
        <p14:creationId xmlns:p14="http://schemas.microsoft.com/office/powerpoint/2010/main" val="1594614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m19-01 </a:t>
            </a:r>
            <a:r>
              <a:rPr lang="en-US" b="1" dirty="0"/>
              <a:t>= “Module Introduction”</a:t>
            </a:r>
          </a:p>
          <a:p>
            <a:endParaRPr lang="en-US" dirty="0"/>
          </a:p>
          <a:p>
            <a:r>
              <a:rPr lang="en-US" dirty="0"/>
              <a:t>Hello there, and welcome back everyone!  This is the AWS Certified Solutions Architect – Associate course, and I’m your guide, Amber Israelsen.</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1398984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Security.</a:t>
            </a:r>
          </a:p>
          <a:p>
            <a:endParaRPr lang="en-US" dirty="0"/>
          </a:p>
          <a:p>
            <a:r>
              <a:rPr lang="en-US" dirty="0">
                <a:latin typeface="+mj-lt"/>
              </a:rPr>
              <a:t>Implement a strong identity foundation</a:t>
            </a:r>
          </a:p>
          <a:p>
            <a:pPr lvl="1"/>
            <a:r>
              <a:rPr lang="en-US" sz="2000" dirty="0">
                <a:latin typeface="+mj-lt"/>
              </a:rPr>
              <a:t>Principle of least privilege; separation of duties</a:t>
            </a:r>
          </a:p>
          <a:p>
            <a:r>
              <a:rPr lang="en-US" dirty="0">
                <a:latin typeface="+mj-lt"/>
              </a:rPr>
              <a:t>Enable traceability</a:t>
            </a:r>
          </a:p>
          <a:p>
            <a:pPr lvl="1"/>
            <a:r>
              <a:rPr lang="en-US" sz="2000" dirty="0">
                <a:latin typeface="+mj-lt"/>
              </a:rPr>
              <a:t>Monitor, alert and audit; we’ve seen lots of services that allow you to do this</a:t>
            </a:r>
          </a:p>
          <a:p>
            <a:r>
              <a:rPr lang="en-US" dirty="0">
                <a:latin typeface="+mj-lt"/>
              </a:rPr>
              <a:t>Apply security at all layers</a:t>
            </a:r>
          </a:p>
          <a:p>
            <a:pPr lvl="1"/>
            <a:r>
              <a:rPr lang="en-US" dirty="0" err="1">
                <a:latin typeface="+mj-lt"/>
              </a:rPr>
              <a:t>NACLs</a:t>
            </a:r>
            <a:r>
              <a:rPr lang="en-US" dirty="0">
                <a:latin typeface="+mj-lt"/>
              </a:rPr>
              <a:t>, security groups, applications, etc.</a:t>
            </a:r>
          </a:p>
          <a:p>
            <a:endParaRPr lang="en-US" dirty="0">
              <a:latin typeface="+mj-lt"/>
            </a:endParaRPr>
          </a:p>
          <a:p>
            <a:r>
              <a:rPr lang="en-US" dirty="0">
                <a:latin typeface="+mj-lt"/>
              </a:rPr>
              <a:t>Automate security best practices</a:t>
            </a:r>
          </a:p>
          <a:p>
            <a:r>
              <a:rPr lang="en-US" dirty="0">
                <a:latin typeface="+mj-lt"/>
              </a:rPr>
              <a:t>	One example of this would be to use CloudFormation templates to set up environments in a secure way, and then check those into source control</a:t>
            </a:r>
          </a:p>
          <a:p>
            <a:endParaRPr lang="en-US" dirty="0">
              <a:latin typeface="+mj-lt"/>
            </a:endParaRPr>
          </a:p>
          <a:p>
            <a:r>
              <a:rPr lang="en-US" dirty="0">
                <a:latin typeface="+mj-lt"/>
              </a:rPr>
              <a:t>Protect data in transit and at rest</a:t>
            </a:r>
          </a:p>
          <a:p>
            <a:r>
              <a:rPr lang="en-US" dirty="0">
                <a:latin typeface="+mj-lt"/>
              </a:rPr>
              <a:t>	We’ve talked about various encryption options here, so use those</a:t>
            </a:r>
          </a:p>
          <a:p>
            <a:endParaRPr lang="en-US" dirty="0">
              <a:latin typeface="+mj-lt"/>
            </a:endParaRPr>
          </a:p>
          <a:p>
            <a:r>
              <a:rPr lang="en-US" dirty="0">
                <a:latin typeface="+mj-lt"/>
              </a:rPr>
              <a:t>Keep people away from data</a:t>
            </a:r>
          </a:p>
          <a:p>
            <a:r>
              <a:rPr lang="en-US" dirty="0">
                <a:latin typeface="+mj-lt"/>
              </a:rPr>
              <a:t>	Wherever possible, use tools and processes that eliminate the need for direct access or manual processing of data.  Then you take the human error component out of the equation.</a:t>
            </a:r>
          </a:p>
          <a:p>
            <a:endParaRPr lang="en-US" dirty="0">
              <a:latin typeface="+mj-lt"/>
            </a:endParaRPr>
          </a:p>
          <a:p>
            <a:r>
              <a:rPr lang="en-US" dirty="0">
                <a:latin typeface="+mj-lt"/>
              </a:rPr>
              <a:t>Prepare for security events</a:t>
            </a:r>
          </a:p>
          <a:p>
            <a:r>
              <a:rPr lang="en-US" dirty="0">
                <a:latin typeface="+mj-lt"/>
              </a:rPr>
              <a:t>	Security events WILL happen, and you need to know you’re prepared when they do.  So run security incident simulations, and test the tools, processes and speed so you know how well you can handle things in the real world.</a:t>
            </a:r>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10</a:t>
            </a:fld>
            <a:endParaRPr lang="en-US"/>
          </a:p>
        </p:txBody>
      </p:sp>
    </p:spTree>
    <p:extLst>
      <p:ext uri="{BB962C8B-B14F-4D97-AF65-F5344CB8AC3E}">
        <p14:creationId xmlns:p14="http://schemas.microsoft.com/office/powerpoint/2010/main" val="2761334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m19-05 = “The Cost Optimization Pillar”</a:t>
            </a:r>
          </a:p>
          <a:p>
            <a:endParaRPr lang="en-US" dirty="0"/>
          </a:p>
          <a:p>
            <a:r>
              <a:rPr lang="en-US" dirty="0"/>
              <a:t>Next up, we have the Cost Optimization pillar.  This basically means run systems to deliver business value at the lowest price point.</a:t>
            </a:r>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11</a:t>
            </a:fld>
            <a:endParaRPr lang="en-US"/>
          </a:p>
        </p:txBody>
      </p:sp>
    </p:spTree>
    <p:extLst>
      <p:ext uri="{BB962C8B-B14F-4D97-AF65-F5344CB8AC3E}">
        <p14:creationId xmlns:p14="http://schemas.microsoft.com/office/powerpoint/2010/main" val="13697688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Cost Optimization.</a:t>
            </a:r>
          </a:p>
          <a:p>
            <a:endParaRPr lang="en-US" dirty="0"/>
          </a:p>
          <a:p>
            <a:r>
              <a:rPr lang="en-US" dirty="0">
                <a:latin typeface="+mj-lt"/>
              </a:rPr>
              <a:t>Implement cloud financial management</a:t>
            </a:r>
          </a:p>
          <a:p>
            <a:pPr lvl="1"/>
            <a:r>
              <a:rPr lang="en-US" sz="2000" dirty="0">
                <a:latin typeface="+mj-lt"/>
              </a:rPr>
              <a:t>Invest time across the organization to understand/manage finances</a:t>
            </a:r>
          </a:p>
          <a:p>
            <a:r>
              <a:rPr lang="en-US" dirty="0">
                <a:latin typeface="+mj-lt"/>
              </a:rPr>
              <a:t>Adopt a consumption model</a:t>
            </a:r>
          </a:p>
          <a:p>
            <a:pPr lvl="1"/>
            <a:r>
              <a:rPr lang="en-US" sz="2000" dirty="0">
                <a:latin typeface="+mj-lt"/>
              </a:rPr>
              <a:t>Get in the mindset of paying for what you use; shut things down when you don’t need them</a:t>
            </a:r>
          </a:p>
          <a:p>
            <a:r>
              <a:rPr lang="en-US" dirty="0">
                <a:latin typeface="+mj-lt"/>
              </a:rPr>
              <a:t>Measure overall efficiency </a:t>
            </a:r>
          </a:p>
          <a:p>
            <a:pPr lvl="1"/>
            <a:r>
              <a:rPr lang="en-US" dirty="0">
                <a:latin typeface="+mj-lt"/>
              </a:rPr>
              <a:t>What gets measured gets done</a:t>
            </a:r>
          </a:p>
          <a:p>
            <a:r>
              <a:rPr lang="en-US" dirty="0">
                <a:latin typeface="+mj-lt"/>
              </a:rPr>
              <a:t>Stop spending money on undifferentiated heavy lifting</a:t>
            </a:r>
          </a:p>
          <a:p>
            <a:pPr lvl="1"/>
            <a:r>
              <a:rPr lang="en-US" dirty="0">
                <a:latin typeface="+mj-lt"/>
              </a:rPr>
              <a:t>Let AWS do things like data center operations so you can focus on your business</a:t>
            </a:r>
          </a:p>
          <a:p>
            <a:r>
              <a:rPr lang="en-US" dirty="0">
                <a:latin typeface="+mj-lt"/>
              </a:rPr>
              <a:t>Analyze and attribute expenditure</a:t>
            </a:r>
          </a:p>
          <a:p>
            <a:pPr lvl="1"/>
            <a:r>
              <a:rPr lang="en-US" dirty="0">
                <a:latin typeface="+mj-lt"/>
              </a:rPr>
              <a:t>Dig into the details of resource costs</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12</a:t>
            </a:fld>
            <a:endParaRPr lang="en-US"/>
          </a:p>
        </p:txBody>
      </p:sp>
    </p:spTree>
    <p:extLst>
      <p:ext uri="{BB962C8B-B14F-4D97-AF65-F5344CB8AC3E}">
        <p14:creationId xmlns:p14="http://schemas.microsoft.com/office/powerpoint/2010/main" val="3038029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m19-06 = “The Operational Excellence Pillar”</a:t>
            </a:r>
          </a:p>
          <a:p>
            <a:endParaRPr lang="en-US" dirty="0"/>
          </a:p>
          <a:p>
            <a:r>
              <a:rPr lang="en-US" dirty="0"/>
              <a:t>Next up, we have the Operational Excellence pillar.  This is about supporting development and running workloads effectively.  And also gaining insight into how they’re operating.</a:t>
            </a:r>
          </a:p>
          <a:p>
            <a:endParaRPr lang="en-US" dirty="0"/>
          </a:p>
          <a:p>
            <a:r>
              <a:rPr lang="en-US" dirty="0"/>
              <a:t>And continuous improvement is a big part of this too, always improve processes and support to deliver more business value.</a:t>
            </a:r>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13</a:t>
            </a:fld>
            <a:endParaRPr lang="en-US"/>
          </a:p>
        </p:txBody>
      </p:sp>
    </p:spTree>
    <p:extLst>
      <p:ext uri="{BB962C8B-B14F-4D97-AF65-F5344CB8AC3E}">
        <p14:creationId xmlns:p14="http://schemas.microsoft.com/office/powerpoint/2010/main" val="38390519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Operational Excellence.</a:t>
            </a:r>
          </a:p>
          <a:p>
            <a:endParaRPr lang="en-US" dirty="0"/>
          </a:p>
          <a:p>
            <a:r>
              <a:rPr lang="en-US" dirty="0">
                <a:latin typeface="+mj-lt"/>
              </a:rPr>
              <a:t>Perform operations as code</a:t>
            </a:r>
          </a:p>
          <a:p>
            <a:pPr lvl="1"/>
            <a:r>
              <a:rPr lang="en-US" sz="2000" dirty="0">
                <a:latin typeface="+mj-lt"/>
              </a:rPr>
              <a:t>CloudFormation</a:t>
            </a:r>
          </a:p>
          <a:p>
            <a:r>
              <a:rPr lang="en-US" dirty="0">
                <a:latin typeface="+mj-lt"/>
              </a:rPr>
              <a:t>Make frequent, small, reversible changes</a:t>
            </a:r>
          </a:p>
          <a:p>
            <a:pPr lvl="1"/>
            <a:r>
              <a:rPr lang="en-US" sz="2000" dirty="0">
                <a:latin typeface="+mj-lt"/>
              </a:rPr>
              <a:t>Small changes are easier to reverse if needed</a:t>
            </a:r>
          </a:p>
          <a:p>
            <a:r>
              <a:rPr lang="en-US" dirty="0">
                <a:latin typeface="+mj-lt"/>
              </a:rPr>
              <a:t>Refine operations procedures frequently</a:t>
            </a:r>
          </a:p>
          <a:p>
            <a:pPr lvl="1"/>
            <a:r>
              <a:rPr lang="en-US" sz="2000" dirty="0">
                <a:latin typeface="+mj-lt"/>
              </a:rPr>
              <a:t>Set up regular time to review and validate procedures</a:t>
            </a:r>
          </a:p>
          <a:p>
            <a:r>
              <a:rPr lang="en-US" dirty="0">
                <a:latin typeface="+mj-lt"/>
              </a:rPr>
              <a:t>Anticipate failure</a:t>
            </a:r>
          </a:p>
          <a:p>
            <a:pPr lvl="1"/>
            <a:r>
              <a:rPr lang="en-US" sz="2000" dirty="0">
                <a:latin typeface="+mj-lt"/>
              </a:rPr>
              <a:t>Identify and mitigate potential failures early and often</a:t>
            </a:r>
          </a:p>
          <a:p>
            <a:r>
              <a:rPr lang="en-US" dirty="0">
                <a:latin typeface="+mj-lt"/>
              </a:rPr>
              <a:t>Learn from operational failures</a:t>
            </a:r>
          </a:p>
          <a:p>
            <a:pPr lvl="1"/>
            <a:r>
              <a:rPr lang="en-US" sz="2000" dirty="0">
                <a:latin typeface="+mj-lt"/>
              </a:rPr>
              <a:t>Identify lessons learned, and share them</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14</a:t>
            </a:fld>
            <a:endParaRPr lang="en-US"/>
          </a:p>
        </p:txBody>
      </p:sp>
    </p:spTree>
    <p:extLst>
      <p:ext uri="{BB962C8B-B14F-4D97-AF65-F5344CB8AC3E}">
        <p14:creationId xmlns:p14="http://schemas.microsoft.com/office/powerpoint/2010/main" val="214563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m19-07 = “The Sustainability Pillar”</a:t>
            </a:r>
          </a:p>
          <a:p>
            <a:endParaRPr lang="en-US" dirty="0"/>
          </a:p>
          <a:p>
            <a:r>
              <a:rPr lang="en-US" dirty="0"/>
              <a:t>Next up, we have the Sustainability pillar.  This is a relatively new pillar to the framework, and focuses on environment impacts, especially energy consumption and efficiency.</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15</a:t>
            </a:fld>
            <a:endParaRPr lang="en-US"/>
          </a:p>
        </p:txBody>
      </p:sp>
    </p:spTree>
    <p:extLst>
      <p:ext uri="{BB962C8B-B14F-4D97-AF65-F5344CB8AC3E}">
        <p14:creationId xmlns:p14="http://schemas.microsoft.com/office/powerpoint/2010/main" val="36436899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Sustainability.</a:t>
            </a:r>
          </a:p>
          <a:p>
            <a:endParaRPr lang="en-US" dirty="0"/>
          </a:p>
          <a:p>
            <a:endParaRPr lang="en-US" dirty="0"/>
          </a:p>
          <a:p>
            <a:r>
              <a:rPr lang="en-US" dirty="0">
                <a:latin typeface="+mj-lt"/>
              </a:rPr>
              <a:t>Understand your impact</a:t>
            </a:r>
          </a:p>
          <a:p>
            <a:pPr lvl="1"/>
            <a:r>
              <a:rPr lang="en-US" sz="2000" dirty="0">
                <a:latin typeface="+mj-lt"/>
              </a:rPr>
              <a:t>First you need to understand the impact of your workloads, and AWS has tools that can help with this</a:t>
            </a:r>
          </a:p>
          <a:p>
            <a:r>
              <a:rPr lang="en-US" dirty="0">
                <a:latin typeface="+mj-lt"/>
              </a:rPr>
              <a:t>Establish sustainability goals</a:t>
            </a:r>
          </a:p>
          <a:p>
            <a:r>
              <a:rPr lang="en-US" dirty="0">
                <a:latin typeface="+mj-lt"/>
              </a:rPr>
              <a:t>	What are you aiming for, and how will you know when you get there?</a:t>
            </a:r>
          </a:p>
          <a:p>
            <a:r>
              <a:rPr lang="en-US" dirty="0">
                <a:latin typeface="+mj-lt"/>
              </a:rPr>
              <a:t>Maximize utilization</a:t>
            </a:r>
          </a:p>
          <a:p>
            <a:pPr lvl="1"/>
            <a:r>
              <a:rPr lang="en-US" sz="2000" dirty="0">
                <a:latin typeface="+mj-lt"/>
              </a:rPr>
              <a:t>Right-size workloads</a:t>
            </a:r>
          </a:p>
          <a:p>
            <a:pPr lvl="1"/>
            <a:r>
              <a:rPr lang="en-US" sz="2000" dirty="0">
                <a:latin typeface="+mj-lt"/>
              </a:rPr>
              <a:t>	For example, two hosts running at 30% capacity is less efficient than 1 host running at 60% capacity.</a:t>
            </a:r>
          </a:p>
          <a:p>
            <a:r>
              <a:rPr lang="en-US" dirty="0">
                <a:latin typeface="+mj-lt"/>
              </a:rPr>
              <a:t>Anticipate and adopt new, more efficient offerings</a:t>
            </a:r>
          </a:p>
          <a:p>
            <a:r>
              <a:rPr lang="en-US" dirty="0">
                <a:latin typeface="+mj-lt"/>
              </a:rPr>
              <a:t>	There are always new things coming out, and you should plan to evaluate them and adopt them if they help move you towards your sustainability goals.</a:t>
            </a:r>
          </a:p>
          <a:p>
            <a:endParaRPr lang="en-US" dirty="0">
              <a:latin typeface="+mj-lt"/>
            </a:endParaRPr>
          </a:p>
          <a:p>
            <a:r>
              <a:rPr lang="en-US" dirty="0">
                <a:latin typeface="+mj-lt"/>
              </a:rPr>
              <a:t>Use managed services</a:t>
            </a:r>
          </a:p>
          <a:p>
            <a:r>
              <a:rPr lang="en-US" sz="2000" dirty="0">
                <a:latin typeface="+mj-lt"/>
              </a:rPr>
              <a:t>	Generally speaking, these are going to help with sustainability because the resources are spread across a broad customer base where you can achieve efficiencies of scale.</a:t>
            </a:r>
          </a:p>
          <a:p>
            <a:endParaRPr lang="en-US" sz="2000" dirty="0">
              <a:latin typeface="+mj-lt"/>
            </a:endParaRPr>
          </a:p>
          <a:p>
            <a:r>
              <a:rPr lang="en-US" dirty="0">
                <a:latin typeface="+mj-lt"/>
              </a:rPr>
              <a:t>Reduce downstream impact of your workloads</a:t>
            </a:r>
          </a:p>
          <a:p>
            <a:r>
              <a:rPr lang="en-US" dirty="0"/>
              <a:t>	This is talking about your customers.  Design things in a way that will consume fewer resources on your customers’ devices.</a:t>
            </a:r>
          </a:p>
          <a:p>
            <a:endParaRPr lang="en-US" dirty="0"/>
          </a:p>
          <a:p>
            <a:endParaRPr lang="en-US" dirty="0"/>
          </a:p>
          <a:p>
            <a:r>
              <a:rPr lang="en-US" dirty="0"/>
              <a:t>And that wraps it up for this module!</a:t>
            </a:r>
          </a:p>
        </p:txBody>
      </p:sp>
      <p:sp>
        <p:nvSpPr>
          <p:cNvPr id="4" name="Slide Number Placeholder 3"/>
          <p:cNvSpPr>
            <a:spLocks noGrp="1"/>
          </p:cNvSpPr>
          <p:nvPr>
            <p:ph type="sldNum" sz="quarter" idx="5"/>
          </p:nvPr>
        </p:nvSpPr>
        <p:spPr/>
        <p:txBody>
          <a:bodyPr/>
          <a:lstStyle/>
          <a:p>
            <a:fld id="{0C252EC1-BBF4-4B78-8366-A02C4FFA1F92}" type="slidenum">
              <a:rPr lang="en-US" smtClean="0"/>
              <a:t>16</a:t>
            </a:fld>
            <a:endParaRPr lang="en-US"/>
          </a:p>
        </p:txBody>
      </p:sp>
    </p:spTree>
    <p:extLst>
      <p:ext uri="{BB962C8B-B14F-4D97-AF65-F5344CB8AC3E}">
        <p14:creationId xmlns:p14="http://schemas.microsoft.com/office/powerpoint/2010/main" val="2899281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Werner </a:t>
            </a:r>
            <a:r>
              <a:rPr lang="en-US" dirty="0" err="1"/>
              <a:t>Vogels</a:t>
            </a:r>
            <a:r>
              <a:rPr lang="en-US" dirty="0"/>
              <a:t>, the Chief Technology Officer is AWS has famously said everything fails all the time.</a:t>
            </a:r>
          </a:p>
          <a:p>
            <a:endParaRPr lang="en-US" dirty="0"/>
          </a:p>
          <a:p>
            <a:r>
              <a:rPr lang="en-US" dirty="0"/>
              <a:t>Meaning servers go down, hard drives crash, entire data centers go down and so on.  You just need to assume that things are going to fail, and then architect your application accordingly.  But there’s more to consider than just failovers…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9888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this module, we’re going to go through </a:t>
            </a:r>
            <a:r>
              <a:rPr lang="en-US" dirty="0" err="1"/>
              <a:t>AWS’s</a:t>
            </a:r>
            <a:r>
              <a:rPr lang="en-US" dirty="0"/>
              <a:t> Well-Architected Framework and talk about the key design principles for architecting in the cloud.</a:t>
            </a:r>
          </a:p>
          <a:p>
            <a:endParaRPr lang="en-US" dirty="0"/>
          </a:p>
          <a:p>
            <a:r>
              <a:rPr lang="en-US" b="1" dirty="0"/>
              <a:t>Go to https://aws.amazon.com/architecture/well-architected/</a:t>
            </a:r>
          </a:p>
          <a:p>
            <a:endParaRPr lang="en-US" dirty="0"/>
          </a:p>
          <a:p>
            <a:r>
              <a:rPr lang="en-US" dirty="0"/>
              <a:t>You can find the framework under architecture/well-architected.  As you can imagine, there are LOTS of ways to do things with the hundreds of services available, so Amazon is trying to take out some of the guesswork for you by providing this framework.</a:t>
            </a:r>
          </a:p>
          <a:p>
            <a:endParaRPr lang="en-US" dirty="0"/>
          </a:p>
          <a:p>
            <a:r>
              <a:rPr lang="en-US" dirty="0"/>
              <a:t>For the exam, you’re not going to get questions like, what is a design principle of Pillar X.  But you WILL get questions like what is the most cost-effective way to do something, or how to do something with the least amount of administrative overhead, so it’s good to keep these principles in mind.</a:t>
            </a:r>
          </a:p>
          <a:p>
            <a:endParaRPr lang="en-US" dirty="0"/>
          </a:p>
          <a:p>
            <a:r>
              <a:rPr lang="en-US" dirty="0"/>
              <a:t>And just in general, as an AWS architect, you’ll be expected to be familiar with the Pillars (</a:t>
            </a:r>
            <a:r>
              <a:rPr lang="en-US" b="1" dirty="0"/>
              <a:t>click on Framework Overview/HTML</a:t>
            </a:r>
            <a:r>
              <a:rPr lang="en-US" dirty="0"/>
              <a:t>) and the General Design Principles (</a:t>
            </a:r>
            <a:r>
              <a:rPr lang="en-US" b="1" dirty="0"/>
              <a:t>scroll to this at bottom</a:t>
            </a:r>
            <a:r>
              <a:rPr lang="en-US" dirty="0"/>
              <a:t>).</a:t>
            </a:r>
          </a:p>
          <a:p>
            <a:endParaRPr lang="en-US" dirty="0"/>
          </a:p>
          <a:p>
            <a:r>
              <a:rPr lang="en-US" dirty="0"/>
              <a:t>Coming up in the rest of this module, we’ll go through some of the key concepts.  This will be all theory and slides; no demos in this module.  Let’s get started.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0313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m19-02 </a:t>
            </a:r>
            <a:r>
              <a:rPr lang="en-US" b="1" dirty="0"/>
              <a:t>= “The Reliability Pillar”</a:t>
            </a:r>
          </a:p>
          <a:p>
            <a:endParaRPr lang="en-US" dirty="0"/>
          </a:p>
          <a:p>
            <a:r>
              <a:rPr lang="en-US" dirty="0"/>
              <a:t>First up, the Reliability pillar.  This is the ability of a workload to avoid failure, but if it DOES occur, we can recover quickly.</a:t>
            </a:r>
          </a:p>
          <a:p>
            <a:endParaRPr lang="en-US" dirty="0"/>
          </a:p>
          <a:p>
            <a:r>
              <a:rPr lang="en-US" dirty="0"/>
              <a:t>And this is typically measured in terms of availability, or the percentage of time an application performs as expected.</a:t>
            </a:r>
          </a:p>
        </p:txBody>
      </p:sp>
      <p:sp>
        <p:nvSpPr>
          <p:cNvPr id="4" name="Slide Number Placeholder 3"/>
          <p:cNvSpPr>
            <a:spLocks noGrp="1"/>
          </p:cNvSpPr>
          <p:nvPr>
            <p:ph type="sldNum" sz="quarter" idx="5"/>
          </p:nvPr>
        </p:nvSpPr>
        <p:spPr/>
        <p:txBody>
          <a:bodyPr/>
          <a:lstStyle/>
          <a:p>
            <a:fld id="{0C252EC1-BBF4-4B78-8366-A02C4FFA1F92}" type="slidenum">
              <a:rPr lang="en-US" smtClean="0"/>
              <a:t>4</a:t>
            </a:fld>
            <a:endParaRPr lang="en-US"/>
          </a:p>
        </p:txBody>
      </p:sp>
    </p:spTree>
    <p:extLst>
      <p:ext uri="{BB962C8B-B14F-4D97-AF65-F5344CB8AC3E}">
        <p14:creationId xmlns:p14="http://schemas.microsoft.com/office/powerpoint/2010/main" val="644836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saw a little bit about availability when we talked about S3, but for reference, here are some additional numbers.  I think extrapolating all those nines into days, hours and minutes can be helpful.</a:t>
            </a:r>
          </a:p>
          <a:p>
            <a:endParaRPr lang="en-US" dirty="0"/>
          </a:p>
          <a:p>
            <a:r>
              <a:rPr lang="en-US" dirty="0"/>
              <a:t>So 99% availability sounds really good, but across a year, that can mean about 3.5 days of downtime.  And then working your way up, to 99.999%--sometimes called five 9s—that’s only 5 minutes across an entire year, which is pretty good.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61785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Reliability.</a:t>
            </a:r>
          </a:p>
          <a:p>
            <a:endParaRPr lang="en-US" dirty="0"/>
          </a:p>
          <a:p>
            <a:endParaRPr lang="en-US" dirty="0"/>
          </a:p>
          <a:p>
            <a:r>
              <a:rPr lang="en-US" dirty="0"/>
              <a:t>Automatically recover from failure</a:t>
            </a:r>
          </a:p>
          <a:p>
            <a:r>
              <a:rPr lang="en-US" dirty="0"/>
              <a:t>Monitor for performance and act</a:t>
            </a:r>
            <a:br>
              <a:rPr lang="en-US" dirty="0"/>
            </a:br>
            <a:r>
              <a:rPr lang="en-US" dirty="0"/>
              <a:t>(e.g., CloudWatch alarms, Load Balancers and Auto Scaling Groups)</a:t>
            </a:r>
          </a:p>
          <a:p>
            <a:endParaRPr lang="en-US" dirty="0"/>
          </a:p>
          <a:p>
            <a:r>
              <a:rPr lang="en-US" dirty="0"/>
              <a:t>Test recovery procedures</a:t>
            </a:r>
          </a:p>
          <a:p>
            <a:r>
              <a:rPr lang="en-US" dirty="0"/>
              <a:t>This applies in general to all services, but for example, if you’re using cross-region replication for S3 or you’re backing up EBS volume or doing snapshots, then test those to make sure you can recover and restore them.</a:t>
            </a:r>
          </a:p>
          <a:p>
            <a:endParaRPr lang="en-US" dirty="0"/>
          </a:p>
          <a:p>
            <a:r>
              <a:rPr lang="en-US" dirty="0"/>
              <a:t>Scale horizontally</a:t>
            </a:r>
          </a:p>
          <a:p>
            <a:r>
              <a:rPr lang="en-US" dirty="0"/>
              <a:t>Distribute load across multiple small resources rather than one large resource</a:t>
            </a:r>
          </a:p>
          <a:p>
            <a:endParaRPr lang="en-US" dirty="0"/>
          </a:p>
          <a:p>
            <a:r>
              <a:rPr lang="en-US" dirty="0"/>
              <a:t>Stop guessing capacity</a:t>
            </a:r>
          </a:p>
          <a:p>
            <a:r>
              <a:rPr lang="en-US" dirty="0"/>
              <a:t>Monitor performance and scale resources out/in, and/or go serverless</a:t>
            </a:r>
          </a:p>
          <a:p>
            <a:endParaRPr lang="en-US" dirty="0"/>
          </a:p>
          <a:p>
            <a:r>
              <a:rPr lang="en-US" dirty="0"/>
              <a:t>Manage change in automation</a:t>
            </a:r>
          </a:p>
          <a:p>
            <a:r>
              <a:rPr lang="en-US" dirty="0"/>
              <a:t>Changes should be tracked and reviewed (e.g., CloudFormation)</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6</a:t>
            </a:fld>
            <a:endParaRPr lang="en-US"/>
          </a:p>
        </p:txBody>
      </p:sp>
    </p:spTree>
    <p:extLst>
      <p:ext uri="{BB962C8B-B14F-4D97-AF65-F5344CB8AC3E}">
        <p14:creationId xmlns:p14="http://schemas.microsoft.com/office/powerpoint/2010/main" val="1756218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m19-03 = “The Performance Efficiency Pillar”</a:t>
            </a:r>
          </a:p>
          <a:p>
            <a:endParaRPr lang="en-US" dirty="0"/>
          </a:p>
          <a:p>
            <a:r>
              <a:rPr lang="en-US" dirty="0"/>
              <a:t>The next pillar is Performance Efficiency.</a:t>
            </a:r>
          </a:p>
          <a:p>
            <a:endParaRPr lang="en-US" dirty="0"/>
          </a:p>
          <a:p>
            <a:r>
              <a:rPr lang="en-US" dirty="0"/>
              <a:t>This doesn’t mean just make sure everything is running; but this means doing it in the most efficient way possible.  AND also maintain that efficiency as demand changes and technologies evolve.</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7</a:t>
            </a:fld>
            <a:endParaRPr lang="en-US"/>
          </a:p>
        </p:txBody>
      </p:sp>
    </p:spTree>
    <p:extLst>
      <p:ext uri="{BB962C8B-B14F-4D97-AF65-F5344CB8AC3E}">
        <p14:creationId xmlns:p14="http://schemas.microsoft.com/office/powerpoint/2010/main" val="1908575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design principles for Performance Efficiency.</a:t>
            </a:r>
          </a:p>
          <a:p>
            <a:endParaRPr lang="en-US" dirty="0"/>
          </a:p>
          <a:p>
            <a:r>
              <a:rPr lang="en-US" dirty="0">
                <a:latin typeface="+mj-lt"/>
              </a:rPr>
              <a:t>Democratize advanced technologies</a:t>
            </a:r>
          </a:p>
          <a:p>
            <a:pPr lvl="1"/>
            <a:r>
              <a:rPr lang="en-US" sz="2000" dirty="0">
                <a:latin typeface="+mj-lt"/>
              </a:rPr>
              <a:t>Outsource complex tasks to AWS</a:t>
            </a:r>
          </a:p>
          <a:p>
            <a:r>
              <a:rPr lang="en-US" dirty="0">
                <a:latin typeface="+mj-lt"/>
              </a:rPr>
              <a:t>Go global in minutes</a:t>
            </a:r>
          </a:p>
          <a:p>
            <a:pPr lvl="1"/>
            <a:r>
              <a:rPr lang="en-US" sz="2000" dirty="0">
                <a:latin typeface="+mj-lt"/>
              </a:rPr>
              <a:t>Deploy across multiple regions to provide lower latency and a better user experience</a:t>
            </a:r>
          </a:p>
          <a:p>
            <a:r>
              <a:rPr lang="en-US" dirty="0">
                <a:latin typeface="+mj-lt"/>
              </a:rPr>
              <a:t>Use serverless architectures</a:t>
            </a:r>
          </a:p>
          <a:p>
            <a:pPr lvl="1"/>
            <a:r>
              <a:rPr lang="en-US" sz="2000" dirty="0">
                <a:latin typeface="+mj-lt"/>
              </a:rPr>
              <a:t>Let AWS manage the underlying infrastructure (e.g., Lambda, </a:t>
            </a:r>
            <a:r>
              <a:rPr lang="en-US" sz="2000" dirty="0" err="1">
                <a:latin typeface="+mj-lt"/>
              </a:rPr>
              <a:t>Fargate</a:t>
            </a:r>
            <a:r>
              <a:rPr lang="en-US" sz="2000" dirty="0">
                <a:latin typeface="+mj-lt"/>
              </a:rPr>
              <a:t>)</a:t>
            </a:r>
          </a:p>
          <a:p>
            <a:r>
              <a:rPr lang="en-US" dirty="0">
                <a:latin typeface="+mj-lt"/>
              </a:rPr>
              <a:t>Experiment more often</a:t>
            </a:r>
          </a:p>
          <a:p>
            <a:pPr lvl="1"/>
            <a:r>
              <a:rPr lang="en-US" sz="2000" dirty="0">
                <a:latin typeface="+mj-lt"/>
              </a:rPr>
              <a:t>Test different types/configurations of compute and storage to find the optimal solution</a:t>
            </a:r>
          </a:p>
          <a:p>
            <a:r>
              <a:rPr lang="en-US" dirty="0">
                <a:latin typeface="+mj-lt"/>
              </a:rPr>
              <a:t>Consider mechanical sympathy</a:t>
            </a:r>
          </a:p>
          <a:p>
            <a:pPr lvl="1"/>
            <a:r>
              <a:rPr lang="en-US" sz="2000" dirty="0">
                <a:latin typeface="+mj-lt"/>
              </a:rPr>
              <a:t>Choose a solution that aligns to workloads goals (e.g., EC2 instance types)</a:t>
            </a:r>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8</a:t>
            </a:fld>
            <a:endParaRPr lang="en-US"/>
          </a:p>
        </p:txBody>
      </p:sp>
    </p:spTree>
    <p:extLst>
      <p:ext uri="{BB962C8B-B14F-4D97-AF65-F5344CB8AC3E}">
        <p14:creationId xmlns:p14="http://schemas.microsoft.com/office/powerpoint/2010/main" val="5072632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m19-04 = “The Security Pillar”</a:t>
            </a:r>
          </a:p>
          <a:p>
            <a:endParaRPr lang="en-US" dirty="0"/>
          </a:p>
          <a:p>
            <a:r>
              <a:rPr lang="en-US" dirty="0"/>
              <a:t>Next up, we have the Security pillar.  Security is more important than ever, and here we’re talking about taking advantage of cloud technologies to protect data, systems and assets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9</a:t>
            </a:fld>
            <a:endParaRPr lang="en-US"/>
          </a:p>
        </p:txBody>
      </p:sp>
    </p:spTree>
    <p:extLst>
      <p:ext uri="{BB962C8B-B14F-4D97-AF65-F5344CB8AC3E}">
        <p14:creationId xmlns:p14="http://schemas.microsoft.com/office/powerpoint/2010/main" val="3101672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899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2396046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600902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966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7247511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349095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50BDF-13CF-438E-B00A-62D2CF9C80A5}"/>
              </a:ext>
            </a:extLst>
          </p:cNvPr>
          <p:cNvSpPr>
            <a:spLocks noGrp="1"/>
          </p:cNvSpPr>
          <p:nvPr>
            <p:ph type="title"/>
          </p:nvPr>
        </p:nvSpPr>
        <p:spPr/>
        <p:txBody>
          <a:bodyPr/>
          <a:lstStyle>
            <a:lvl1pPr algn="l">
              <a:defRPr/>
            </a:lvl1pPr>
          </a:lstStyle>
          <a:p>
            <a:r>
              <a:rPr lang="en-US" dirty="0"/>
              <a:t>Click to edit Master title style</a:t>
            </a:r>
          </a:p>
        </p:txBody>
      </p:sp>
      <p:sp>
        <p:nvSpPr>
          <p:cNvPr id="4" name="Text Placeholder 3">
            <a:extLst>
              <a:ext uri="{FF2B5EF4-FFF2-40B4-BE49-F238E27FC236}">
                <a16:creationId xmlns:a16="http://schemas.microsoft.com/office/drawing/2014/main" id="{9242D7CA-A554-4788-BC50-B7AF3E0F8E4B}"/>
              </a:ext>
            </a:extLst>
          </p:cNvPr>
          <p:cNvSpPr>
            <a:spLocks noGrp="1"/>
          </p:cNvSpPr>
          <p:nvPr>
            <p:ph type="body" sz="quarter" idx="10"/>
          </p:nvPr>
        </p:nvSpPr>
        <p:spPr>
          <a:xfrm>
            <a:off x="838200" y="1604963"/>
            <a:ext cx="10515600" cy="45720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154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Definition">
    <p:spTree>
      <p:nvGrpSpPr>
        <p:cNvPr id="1" name=""/>
        <p:cNvGrpSpPr/>
        <p:nvPr/>
      </p:nvGrpSpPr>
      <p:grpSpPr>
        <a:xfrm>
          <a:off x="0" y="0"/>
          <a:ext cx="0" cy="0"/>
          <a:chOff x="0" y="0"/>
          <a:chExt cx="0" cy="0"/>
        </a:xfrm>
      </p:grpSpPr>
      <p:sp>
        <p:nvSpPr>
          <p:cNvPr id="3" name="Text Placeholder 4"/>
          <p:cNvSpPr>
            <a:spLocks noGrp="1"/>
          </p:cNvSpPr>
          <p:nvPr>
            <p:ph type="body" sz="quarter" idx="10" hasCustomPrompt="1"/>
          </p:nvPr>
        </p:nvSpPr>
        <p:spPr>
          <a:xfrm>
            <a:off x="2143896" y="1997817"/>
            <a:ext cx="7903633" cy="578417"/>
          </a:xfrm>
          <a:ln>
            <a:noFill/>
          </a:ln>
        </p:spPr>
        <p:txBody>
          <a:bodyPr>
            <a:noAutofit/>
          </a:bodyPr>
          <a:lstStyle>
            <a:lvl1pPr marL="0" indent="0">
              <a:buNone/>
              <a:defRPr lang="en-US" sz="3600" b="0" kern="1200" baseline="0" dirty="0">
                <a:solidFill>
                  <a:schemeClr val="accent4"/>
                </a:solidFill>
                <a:latin typeface="+mj-lt"/>
                <a:ea typeface="Tahoma" pitchFamily="34" charset="0"/>
                <a:cs typeface="Tahoma" pitchFamily="34" charset="0"/>
              </a:defRPr>
            </a:lvl1pPr>
          </a:lstStyle>
          <a:p>
            <a:pPr lvl="0"/>
            <a:r>
              <a:rPr lang="en-US" dirty="0"/>
              <a:t>Word to Define – </a:t>
            </a:r>
          </a:p>
        </p:txBody>
      </p:sp>
      <p:sp>
        <p:nvSpPr>
          <p:cNvPr id="4" name="Text Placeholder 6"/>
          <p:cNvSpPr>
            <a:spLocks noGrp="1"/>
          </p:cNvSpPr>
          <p:nvPr>
            <p:ph type="body" sz="quarter" idx="11" hasCustomPrompt="1"/>
          </p:nvPr>
        </p:nvSpPr>
        <p:spPr>
          <a:xfrm>
            <a:off x="2143895" y="2646867"/>
            <a:ext cx="7904212" cy="2175172"/>
          </a:xfrm>
        </p:spPr>
        <p:txBody>
          <a:bodyPr>
            <a:normAutofit/>
          </a:bodyPr>
          <a:lstStyle>
            <a:lvl1pPr marL="0" indent="0">
              <a:buNone/>
              <a:defRPr lang="en-US" sz="2800" kern="1200" dirty="0" smtClean="0">
                <a:solidFill>
                  <a:schemeClr val="tx1"/>
                </a:solidFill>
                <a:latin typeface="+mj-lt"/>
                <a:ea typeface="Tahoma" pitchFamily="34" charset="0"/>
                <a:cs typeface="Tahoma" pitchFamily="34" charset="0"/>
              </a:defRPr>
            </a:lvl1pPr>
            <a:lvl2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2pPr>
            <a:lvl3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3pPr>
            <a:lvl4pPr>
              <a:defRPr lang="en-US" sz="2800" kern="1200" dirty="0" smtClean="0">
                <a:solidFill>
                  <a:schemeClr val="tx1">
                    <a:lumMod val="65000"/>
                    <a:lumOff val="35000"/>
                  </a:schemeClr>
                </a:solidFill>
                <a:latin typeface="Tahoma" pitchFamily="34" charset="0"/>
                <a:ea typeface="Tahoma" pitchFamily="34" charset="0"/>
                <a:cs typeface="Tahoma" pitchFamily="34" charset="0"/>
              </a:defRPr>
            </a:lvl4pPr>
            <a:lvl5pPr>
              <a:defRPr lang="en-US" sz="2800" kern="1200" dirty="0">
                <a:solidFill>
                  <a:schemeClr val="tx1">
                    <a:lumMod val="65000"/>
                    <a:lumOff val="35000"/>
                  </a:schemeClr>
                </a:solidFill>
                <a:latin typeface="Tahoma" pitchFamily="34" charset="0"/>
                <a:ea typeface="Tahoma" pitchFamily="34" charset="0"/>
                <a:cs typeface="Tahoma" pitchFamily="34" charset="0"/>
              </a:defRPr>
            </a:lvl5pPr>
          </a:lstStyle>
          <a:p>
            <a:pPr lvl="0"/>
            <a:r>
              <a:rPr lang="en-US" dirty="0"/>
              <a:t>Click to edit definition.</a:t>
            </a:r>
          </a:p>
        </p:txBody>
      </p:sp>
    </p:spTree>
    <p:extLst>
      <p:ext uri="{BB962C8B-B14F-4D97-AF65-F5344CB8AC3E}">
        <p14:creationId xmlns:p14="http://schemas.microsoft.com/office/powerpoint/2010/main" val="393875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963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8253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871231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995048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2788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3995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89821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1838481"/>
      </p:ext>
    </p:extLst>
  </p:cSld>
  <p:clrMap bg1="lt1" tx1="dk1" bg2="lt2" tx2="dk2" accent1="accent1" accent2="accent2" accent3="accent3" accent4="accent4" accent5="accent5" accent6="accent6" hlink="hlink" folHlink="folHlink"/>
  <p:sldLayoutIdLst>
    <p:sldLayoutId id="2147483675" r:id="rId1"/>
    <p:sldLayoutId id="2147483689" r:id="rId2"/>
    <p:sldLayoutId id="2147483702"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05520"/>
      </p:ext>
    </p:extLst>
  </p:cSld>
  <p:clrMap bg1="lt1" tx1="dk1" bg2="lt2" tx2="dk2" accent1="accent1" accent2="accent2" accent3="accent3" accent4="accent4" accent5="accent5" accent6="accent6" hlink="hlink" folHlink="folHlink"/>
  <p:sldLayoutIdLst>
    <p:sldLayoutId id="2147483679" r:id="rId1"/>
    <p:sldLayoutId id="2147483681" r:id="rId2"/>
    <p:sldLayoutId id="2147483682" r:id="rId3"/>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03471"/>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1850234"/>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963852"/>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6896949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n-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PS TT Commons" charset="0"/>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PS TT Commons" charset="0"/>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PS TT Commons" charset="0"/>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PS TT Commons" charset="0"/>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6" y="573752"/>
            <a:ext cx="11082345" cy="3720021"/>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200" normalizeH="0" baseline="0" noProof="0" dirty="0">
                <a:ln>
                  <a:noFill/>
                </a:ln>
                <a:solidFill>
                  <a:srgbClr val="FF9900"/>
                </a:solidFill>
                <a:effectLst/>
                <a:uLnTx/>
                <a:uFillTx/>
                <a:latin typeface="Trebuchet MS" panose="020B0603020202020204" pitchFamily="34" charset="0"/>
                <a:ea typeface="+mn-ea"/>
                <a:cs typeface="+mn-cs"/>
              </a:rPr>
              <a:t>AWS CERTIFIED </a:t>
            </a:r>
            <a:br>
              <a:rPr kumimoji="0" lang="en-US" sz="10800" b="1"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br>
            <a:r>
              <a:rPr kumimoji="0" lang="en-US" sz="7600" b="1" i="0" u="none" strike="noStrike" kern="1200" cap="none" spc="-100" normalizeH="0" baseline="0" noProof="0" dirty="0">
                <a:ln>
                  <a:noFill/>
                </a:ln>
                <a:solidFill>
                  <a:prstClr val="black"/>
                </a:solidFill>
                <a:effectLst/>
                <a:uLnTx/>
                <a:uFillTx/>
                <a:latin typeface="Trebuchet MS" panose="020B0603020202020204" pitchFamily="34" charset="0"/>
                <a:ea typeface="+mn-ea"/>
                <a:cs typeface="+mn-cs"/>
              </a:rPr>
              <a:t>SOLUTIONS ARCHITECT - ASSOCIATE</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105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rPr>
              <a:t>The Well-Architected Framework</a:t>
            </a:r>
          </a:p>
        </p:txBody>
      </p:sp>
      <p:pic>
        <p:nvPicPr>
          <p:cNvPr id="5" name="Picture 4" descr="A person with red hair and glasses&#10;&#10;Description automatically generated with low confidence">
            <a:extLst>
              <a:ext uri="{FF2B5EF4-FFF2-40B4-BE49-F238E27FC236}">
                <a16:creationId xmlns:a16="http://schemas.microsoft.com/office/drawing/2014/main" id="{73E8CC66-16EE-4ABC-BCCD-8C705E27F2A9}"/>
              </a:ext>
            </a:extLst>
          </p:cNvPr>
          <p:cNvPicPr>
            <a:picLocks/>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9003" r="6260"/>
          <a:stretch/>
        </p:blipFill>
        <p:spPr>
          <a:xfrm>
            <a:off x="666340" y="4549356"/>
            <a:ext cx="1704467" cy="1705755"/>
          </a:xfrm>
          <a:prstGeom prst="ellipse">
            <a:avLst/>
          </a:prstGeom>
          <a:ln w="6350">
            <a:solidFill>
              <a:schemeClr val="bg1">
                <a:lumMod val="65000"/>
              </a:schemeClr>
            </a:solidFill>
          </a:ln>
        </p:spPr>
      </p:pic>
      <p:sp>
        <p:nvSpPr>
          <p:cNvPr id="9" name="TextBox 8">
            <a:extLst>
              <a:ext uri="{FF2B5EF4-FFF2-40B4-BE49-F238E27FC236}">
                <a16:creationId xmlns:a16="http://schemas.microsoft.com/office/drawing/2014/main" id="{CF2C38AD-68AD-4702-9A7F-BF33C4311D3C}"/>
              </a:ext>
            </a:extLst>
          </p:cNvPr>
          <p:cNvSpPr txBox="1"/>
          <p:nvPr/>
        </p:nvSpPr>
        <p:spPr>
          <a:xfrm>
            <a:off x="2568046" y="5136113"/>
            <a:ext cx="516010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200" normalizeH="0" baseline="0" noProof="0" dirty="0">
                <a:ln>
                  <a:noFill/>
                </a:ln>
                <a:solidFill>
                  <a:prstClr val="black"/>
                </a:solidFill>
                <a:effectLst/>
                <a:uLnTx/>
                <a:uFillTx/>
                <a:latin typeface="Trebuchet MS" panose="020B0603020202020204"/>
                <a:ea typeface="+mn-ea"/>
                <a:cs typeface="+mn-cs"/>
              </a:rPr>
              <a:t>AMBER ISRAELSEN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a:noFill/>
                </a:ln>
                <a:solidFill>
                  <a:prstClr val="black"/>
                </a:solidFill>
                <a:effectLst/>
                <a:uLnTx/>
                <a:uFillTx/>
                <a:latin typeface="Trebuchet MS" panose="020B0603020202020204"/>
                <a:ea typeface="+mn-ea"/>
                <a:cs typeface="+mn-cs"/>
              </a:rPr>
              <a:t>Developer | Technical Trainer</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3263" y="5167713"/>
            <a:ext cx="1339660" cy="801563"/>
          </a:xfrm>
          <a:prstGeom prst="rect">
            <a:avLst/>
          </a:prstGeom>
        </p:spPr>
      </p:pic>
      <p:pic>
        <p:nvPicPr>
          <p:cNvPr id="10" name="Picture 9" descr="A blue sign with white text&#10;&#10;Description automatically generated with medium confidence">
            <a:extLst>
              <a:ext uri="{FF2B5EF4-FFF2-40B4-BE49-F238E27FC236}">
                <a16:creationId xmlns:a16="http://schemas.microsoft.com/office/drawing/2014/main" id="{4FE99420-6A70-4102-DDC0-68AD320E8192}"/>
              </a:ext>
            </a:extLst>
          </p:cNvPr>
          <p:cNvPicPr>
            <a:picLocks noChangeAspect="1"/>
          </p:cNvPicPr>
          <p:nvPr/>
        </p:nvPicPr>
        <p:blipFill rotWithShape="1">
          <a:blip r:embed="rId6">
            <a:extLst>
              <a:ext uri="{28A0092B-C50C-407E-A947-70E740481C1C}">
                <a14:useLocalDpi xmlns:a14="http://schemas.microsoft.com/office/drawing/2010/main" val="0"/>
              </a:ext>
            </a:extLst>
          </a:blip>
          <a:srcRect l="25313" r="23829"/>
          <a:stretch/>
        </p:blipFill>
        <p:spPr>
          <a:xfrm>
            <a:off x="10313102" y="4907506"/>
            <a:ext cx="1283529" cy="1321975"/>
          </a:xfrm>
          <a:prstGeom prst="rect">
            <a:avLst/>
          </a:prstGeom>
        </p:spPr>
      </p:pic>
    </p:spTree>
    <p:extLst>
      <p:ext uri="{BB962C8B-B14F-4D97-AF65-F5344CB8AC3E}">
        <p14:creationId xmlns:p14="http://schemas.microsoft.com/office/powerpoint/2010/main" val="1232106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Security</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Implement a strong identity foundation</a:t>
            </a:r>
          </a:p>
          <a:p>
            <a:pPr lvl="1"/>
            <a:r>
              <a:rPr lang="en-US" sz="2000" dirty="0">
                <a:latin typeface="+mj-lt"/>
              </a:rPr>
              <a:t>Principle of least privilege; separation of duties</a:t>
            </a:r>
          </a:p>
          <a:p>
            <a:r>
              <a:rPr lang="en-US" dirty="0">
                <a:latin typeface="+mj-lt"/>
              </a:rPr>
              <a:t>Enable traceability</a:t>
            </a:r>
          </a:p>
          <a:p>
            <a:pPr lvl="1"/>
            <a:r>
              <a:rPr lang="en-US" sz="2000" dirty="0">
                <a:latin typeface="+mj-lt"/>
              </a:rPr>
              <a:t>Monitor, alert and audit</a:t>
            </a:r>
          </a:p>
          <a:p>
            <a:r>
              <a:rPr lang="en-US" dirty="0">
                <a:latin typeface="+mj-lt"/>
              </a:rPr>
              <a:t>Apply security at all layers</a:t>
            </a:r>
          </a:p>
          <a:p>
            <a:pPr lvl="1"/>
            <a:r>
              <a:rPr lang="en-US" sz="2000" dirty="0" err="1">
                <a:latin typeface="+mj-lt"/>
              </a:rPr>
              <a:t>NACLs</a:t>
            </a:r>
            <a:r>
              <a:rPr lang="en-US" sz="2000" dirty="0">
                <a:latin typeface="+mj-lt"/>
              </a:rPr>
              <a:t>, security groups, applications, etc.</a:t>
            </a:r>
          </a:p>
          <a:p>
            <a:r>
              <a:rPr lang="en-US" dirty="0">
                <a:latin typeface="+mj-lt"/>
              </a:rPr>
              <a:t>Automate security best practices</a:t>
            </a:r>
          </a:p>
          <a:p>
            <a:r>
              <a:rPr lang="en-US" dirty="0">
                <a:latin typeface="+mj-lt"/>
              </a:rPr>
              <a:t>Protect data in transit and at rest</a:t>
            </a:r>
          </a:p>
          <a:p>
            <a:r>
              <a:rPr lang="en-US" dirty="0">
                <a:latin typeface="+mj-lt"/>
              </a:rPr>
              <a:t>Keep people away from data</a:t>
            </a:r>
          </a:p>
          <a:p>
            <a:r>
              <a:rPr lang="en-US" dirty="0">
                <a:latin typeface="+mj-lt"/>
              </a:rPr>
              <a:t>Prepare for security events</a:t>
            </a:r>
          </a:p>
        </p:txBody>
      </p:sp>
    </p:spTree>
    <p:extLst>
      <p:ext uri="{BB962C8B-B14F-4D97-AF65-F5344CB8AC3E}">
        <p14:creationId xmlns:p14="http://schemas.microsoft.com/office/powerpoint/2010/main" val="82487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Cost Optimization</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Run systems to deliver business value at the lowest price point</a:t>
            </a:r>
          </a:p>
        </p:txBody>
      </p:sp>
    </p:spTree>
    <p:extLst>
      <p:ext uri="{BB962C8B-B14F-4D97-AF65-F5344CB8AC3E}">
        <p14:creationId xmlns:p14="http://schemas.microsoft.com/office/powerpoint/2010/main" val="2294762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Cost Optimization</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Implement cloud financial management</a:t>
            </a:r>
          </a:p>
          <a:p>
            <a:pPr lvl="1"/>
            <a:r>
              <a:rPr lang="en-US" sz="2000" dirty="0">
                <a:latin typeface="+mj-lt"/>
              </a:rPr>
              <a:t>Invest time across the organization to understand/manage finances</a:t>
            </a:r>
          </a:p>
          <a:p>
            <a:r>
              <a:rPr lang="en-US" dirty="0">
                <a:latin typeface="+mj-lt"/>
              </a:rPr>
              <a:t>Adopt a consumption model</a:t>
            </a:r>
          </a:p>
          <a:p>
            <a:pPr lvl="1"/>
            <a:r>
              <a:rPr lang="en-US" sz="2000" dirty="0">
                <a:latin typeface="+mj-lt"/>
              </a:rPr>
              <a:t>Get in the mindset of paying for what you use; shut things down when you don’t need them</a:t>
            </a:r>
          </a:p>
          <a:p>
            <a:r>
              <a:rPr lang="en-US" dirty="0">
                <a:latin typeface="+mj-lt"/>
              </a:rPr>
              <a:t>Measure overall efficiency </a:t>
            </a:r>
          </a:p>
          <a:p>
            <a:pPr lvl="1"/>
            <a:r>
              <a:rPr lang="en-US" sz="2000" dirty="0">
                <a:latin typeface="+mj-lt"/>
              </a:rPr>
              <a:t>What gets measured gets done</a:t>
            </a:r>
          </a:p>
          <a:p>
            <a:r>
              <a:rPr lang="en-US" dirty="0">
                <a:latin typeface="+mj-lt"/>
              </a:rPr>
              <a:t>Stop spending money on undifferentiated heavy lifting</a:t>
            </a:r>
          </a:p>
          <a:p>
            <a:pPr lvl="1"/>
            <a:r>
              <a:rPr lang="en-US" sz="2000" dirty="0">
                <a:latin typeface="+mj-lt"/>
              </a:rPr>
              <a:t>Let AWS do things like data center operations so you can focus on your business</a:t>
            </a:r>
          </a:p>
          <a:p>
            <a:r>
              <a:rPr lang="en-US" dirty="0">
                <a:latin typeface="+mj-lt"/>
              </a:rPr>
              <a:t>Analyze and attribute expenditure</a:t>
            </a:r>
          </a:p>
          <a:p>
            <a:pPr lvl="1"/>
            <a:r>
              <a:rPr lang="en-US" sz="2000" dirty="0">
                <a:latin typeface="+mj-lt"/>
              </a:rPr>
              <a:t>Dig into the details of resource costs</a:t>
            </a:r>
          </a:p>
        </p:txBody>
      </p:sp>
    </p:spTree>
    <p:extLst>
      <p:ext uri="{BB962C8B-B14F-4D97-AF65-F5344CB8AC3E}">
        <p14:creationId xmlns:p14="http://schemas.microsoft.com/office/powerpoint/2010/main" val="1503649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Operational Excellence</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Support development and run workloads effectively; gain insight into their operations</a:t>
            </a:r>
          </a:p>
          <a:p>
            <a:pPr>
              <a:lnSpc>
                <a:spcPct val="100000"/>
              </a:lnSpc>
            </a:pPr>
            <a:r>
              <a:rPr lang="en-US" dirty="0"/>
              <a:t>Continuously improve support to deliver business value</a:t>
            </a:r>
          </a:p>
        </p:txBody>
      </p:sp>
    </p:spTree>
    <p:extLst>
      <p:ext uri="{BB962C8B-B14F-4D97-AF65-F5344CB8AC3E}">
        <p14:creationId xmlns:p14="http://schemas.microsoft.com/office/powerpoint/2010/main" val="2889912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Operational Excellence</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Perform operations as code</a:t>
            </a:r>
          </a:p>
          <a:p>
            <a:pPr lvl="1"/>
            <a:r>
              <a:rPr lang="en-US" sz="2000" dirty="0">
                <a:latin typeface="+mj-lt"/>
              </a:rPr>
              <a:t>CloudFormation</a:t>
            </a:r>
          </a:p>
          <a:p>
            <a:r>
              <a:rPr lang="en-US" dirty="0">
                <a:latin typeface="+mj-lt"/>
              </a:rPr>
              <a:t>Make frequent, small, reversible changes</a:t>
            </a:r>
          </a:p>
          <a:p>
            <a:pPr lvl="1"/>
            <a:r>
              <a:rPr lang="en-US" sz="2000" dirty="0">
                <a:latin typeface="+mj-lt"/>
              </a:rPr>
              <a:t>Small changes are easier to reverse if needed</a:t>
            </a:r>
          </a:p>
          <a:p>
            <a:r>
              <a:rPr lang="en-US" dirty="0">
                <a:latin typeface="+mj-lt"/>
              </a:rPr>
              <a:t>Refine operations procedures frequently</a:t>
            </a:r>
          </a:p>
          <a:p>
            <a:pPr lvl="1"/>
            <a:r>
              <a:rPr lang="en-US" sz="2000" dirty="0">
                <a:latin typeface="+mj-lt"/>
              </a:rPr>
              <a:t>Set up regular time to review and validate procedures</a:t>
            </a:r>
          </a:p>
          <a:p>
            <a:r>
              <a:rPr lang="en-US" dirty="0">
                <a:latin typeface="+mj-lt"/>
              </a:rPr>
              <a:t>Anticipate failure</a:t>
            </a:r>
          </a:p>
          <a:p>
            <a:pPr lvl="1"/>
            <a:r>
              <a:rPr lang="en-US" sz="2000" dirty="0">
                <a:latin typeface="+mj-lt"/>
              </a:rPr>
              <a:t>Identify and mitigate potential failures early and often</a:t>
            </a:r>
          </a:p>
          <a:p>
            <a:r>
              <a:rPr lang="en-US" dirty="0">
                <a:latin typeface="+mj-lt"/>
              </a:rPr>
              <a:t>Learn from operational failures</a:t>
            </a:r>
          </a:p>
          <a:p>
            <a:pPr lvl="1"/>
            <a:r>
              <a:rPr lang="en-US" sz="2000" dirty="0">
                <a:latin typeface="+mj-lt"/>
              </a:rPr>
              <a:t>Identify lessons learned, and share them</a:t>
            </a:r>
          </a:p>
        </p:txBody>
      </p:sp>
    </p:spTree>
    <p:extLst>
      <p:ext uri="{BB962C8B-B14F-4D97-AF65-F5344CB8AC3E}">
        <p14:creationId xmlns:p14="http://schemas.microsoft.com/office/powerpoint/2010/main" val="3918285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Sustainability</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Focuses on environmental impacts, especially energy consumption and efficiency</a:t>
            </a:r>
          </a:p>
        </p:txBody>
      </p:sp>
    </p:spTree>
    <p:extLst>
      <p:ext uri="{BB962C8B-B14F-4D97-AF65-F5344CB8AC3E}">
        <p14:creationId xmlns:p14="http://schemas.microsoft.com/office/powerpoint/2010/main" val="3803014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Sustainability</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Understand your impact</a:t>
            </a:r>
          </a:p>
          <a:p>
            <a:pPr lvl="1"/>
            <a:r>
              <a:rPr lang="en-US" sz="2000" dirty="0">
                <a:latin typeface="+mj-lt"/>
              </a:rPr>
              <a:t>Measure the impact of your workloads</a:t>
            </a:r>
          </a:p>
          <a:p>
            <a:r>
              <a:rPr lang="en-US" dirty="0">
                <a:latin typeface="+mj-lt"/>
              </a:rPr>
              <a:t>Establish sustainability goals</a:t>
            </a:r>
          </a:p>
          <a:p>
            <a:r>
              <a:rPr lang="en-US" dirty="0">
                <a:latin typeface="+mj-lt"/>
              </a:rPr>
              <a:t>Maximize utilization</a:t>
            </a:r>
          </a:p>
          <a:p>
            <a:pPr lvl="1"/>
            <a:r>
              <a:rPr lang="en-US" sz="2000" dirty="0">
                <a:latin typeface="+mj-lt"/>
              </a:rPr>
              <a:t>Right-size workloads</a:t>
            </a:r>
          </a:p>
          <a:p>
            <a:r>
              <a:rPr lang="en-US" dirty="0">
                <a:latin typeface="+mj-lt"/>
              </a:rPr>
              <a:t>Anticipate and adopt new, more efficient offerings</a:t>
            </a:r>
          </a:p>
          <a:p>
            <a:r>
              <a:rPr lang="en-US" dirty="0">
                <a:latin typeface="+mj-lt"/>
              </a:rPr>
              <a:t>Use managed services</a:t>
            </a:r>
            <a:endParaRPr lang="en-US" sz="2000" dirty="0">
              <a:latin typeface="+mj-lt"/>
            </a:endParaRPr>
          </a:p>
          <a:p>
            <a:r>
              <a:rPr lang="en-US" dirty="0">
                <a:latin typeface="+mj-lt"/>
              </a:rPr>
              <a:t>Reduce downstream impact of your workloads</a:t>
            </a:r>
          </a:p>
        </p:txBody>
      </p:sp>
    </p:spTree>
    <p:extLst>
      <p:ext uri="{BB962C8B-B14F-4D97-AF65-F5344CB8AC3E}">
        <p14:creationId xmlns:p14="http://schemas.microsoft.com/office/powerpoint/2010/main" val="224665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with a beard&#10;&#10;Description automatically generated with low confidence">
            <a:extLst>
              <a:ext uri="{FF2B5EF4-FFF2-40B4-BE49-F238E27FC236}">
                <a16:creationId xmlns:a16="http://schemas.microsoft.com/office/drawing/2014/main" id="{37368047-E0D4-40EB-BC7C-C0B9812D07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1023" y="0"/>
            <a:ext cx="4980977" cy="6858000"/>
          </a:xfrm>
          <a:prstGeom prst="rect">
            <a:avLst/>
          </a:prstGeom>
        </p:spPr>
      </p:pic>
      <p:sp>
        <p:nvSpPr>
          <p:cNvPr id="4" name="TextBox 3">
            <a:extLst>
              <a:ext uri="{FF2B5EF4-FFF2-40B4-BE49-F238E27FC236}">
                <a16:creationId xmlns:a16="http://schemas.microsoft.com/office/drawing/2014/main" id="{25C4CC59-6FBD-4C33-9C3D-3493158B92DC}"/>
              </a:ext>
            </a:extLst>
          </p:cNvPr>
          <p:cNvSpPr txBox="1"/>
          <p:nvPr/>
        </p:nvSpPr>
        <p:spPr>
          <a:xfrm>
            <a:off x="485775" y="552450"/>
            <a:ext cx="6410325" cy="535531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7200" b="0" i="0" u="none" strike="noStrike" kern="1200" cap="none" spc="0" normalizeH="0" baseline="0" noProof="0" dirty="0">
                <a:ln>
                  <a:noFill/>
                </a:ln>
                <a:solidFill>
                  <a:prstClr val="black"/>
                </a:solidFill>
                <a:effectLst/>
                <a:uLnTx/>
                <a:uFillTx/>
                <a:latin typeface="Trebuchet MS" panose="020B0603020202020204"/>
                <a:ea typeface="+mn-ea"/>
                <a:cs typeface="+mn-cs"/>
              </a:rPr>
              <a:t>“Everything fails all the time.”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rPr>
              <a:t>			</a:t>
            </a:r>
            <a:r>
              <a:rPr kumimoji="0" lang="en-US" sz="1800" b="1" i="0" u="none" strike="noStrike" kern="1200" cap="none" spc="0" normalizeH="0" baseline="0" noProof="0" dirty="0">
                <a:ln>
                  <a:noFill/>
                </a:ln>
                <a:solidFill>
                  <a:prstClr val="black"/>
                </a:solidFill>
                <a:effectLst/>
                <a:uLnTx/>
                <a:uFillTx/>
                <a:latin typeface="Trebuchet MS" panose="020B0603020202020204"/>
                <a:ea typeface="+mn-ea"/>
                <a:cs typeface="+mn-cs"/>
              </a:rPr>
              <a:t>WERNER </a:t>
            </a:r>
            <a:r>
              <a:rPr kumimoji="0" lang="en-US" sz="1800" b="1" i="0" u="none" strike="noStrike" kern="1200" cap="none" spc="0" normalizeH="0" baseline="0" noProof="0" dirty="0" err="1">
                <a:ln>
                  <a:noFill/>
                </a:ln>
                <a:solidFill>
                  <a:prstClr val="black"/>
                </a:solidFill>
                <a:effectLst/>
                <a:uLnTx/>
                <a:uFillTx/>
                <a:latin typeface="Trebuchet MS" panose="020B0603020202020204"/>
                <a:ea typeface="+mn-ea"/>
                <a:cs typeface="+mn-cs"/>
              </a:rPr>
              <a:t>VOGELS</a:t>
            </a:r>
            <a:endParaRPr kumimoji="0" lang="en-US" sz="1800" b="1" i="0" u="none" strike="noStrike" kern="1200" cap="none" spc="0" normalizeH="0" baseline="0" noProof="0" dirty="0">
              <a:ln>
                <a:noFill/>
              </a:ln>
              <a:solidFill>
                <a:prstClr val="black"/>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rPr>
              <a:t>			AWS Chief Technology Officer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43950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E465B23-A320-4885-A207-73E409D49104}"/>
              </a:ext>
            </a:extLst>
          </p:cNvPr>
          <p:cNvSpPr>
            <a:spLocks noGrp="1"/>
          </p:cNvSpPr>
          <p:nvPr>
            <p:ph type="body" sz="quarter" idx="10"/>
          </p:nvPr>
        </p:nvSpPr>
        <p:spPr/>
        <p:txBody>
          <a:bodyPr/>
          <a:lstStyle/>
          <a:p>
            <a:pPr marL="0" indent="0">
              <a:spcBef>
                <a:spcPts val="600"/>
              </a:spcBef>
              <a:spcAft>
                <a:spcPts val="600"/>
              </a:spcAft>
              <a:buSzPct val="100000"/>
              <a:buNone/>
            </a:pPr>
            <a:r>
              <a:rPr lang="en-US" sz="2800" dirty="0"/>
              <a:t>Monitoring</a:t>
            </a:r>
          </a:p>
          <a:p>
            <a:pPr marL="0" indent="0">
              <a:spcBef>
                <a:spcPts val="600"/>
              </a:spcBef>
              <a:spcAft>
                <a:spcPts val="600"/>
              </a:spcAft>
              <a:buSzPct val="100000"/>
              <a:buNone/>
            </a:pPr>
            <a:r>
              <a:rPr lang="en-US" sz="2800" dirty="0"/>
              <a:t>Security and Compliance</a:t>
            </a:r>
          </a:p>
          <a:p>
            <a:pPr marL="0" indent="0">
              <a:spcBef>
                <a:spcPts val="600"/>
              </a:spcBef>
              <a:spcAft>
                <a:spcPts val="600"/>
              </a:spcAft>
              <a:buSzPct val="100000"/>
              <a:buNone/>
            </a:pPr>
            <a:r>
              <a:rPr lang="en-US" sz="2800" dirty="0"/>
              <a:t>Automation and Governance</a:t>
            </a:r>
          </a:p>
          <a:p>
            <a:pPr marL="0" indent="0">
              <a:spcBef>
                <a:spcPts val="600"/>
              </a:spcBef>
              <a:spcAft>
                <a:spcPts val="600"/>
              </a:spcAft>
              <a:buSzPct val="100000"/>
              <a:buNone/>
            </a:pPr>
            <a:r>
              <a:rPr lang="en-US" sz="2800" dirty="0"/>
              <a:t>DNS and Network Routing</a:t>
            </a:r>
          </a:p>
          <a:p>
            <a:pPr marL="0" indent="0">
              <a:spcBef>
                <a:spcPts val="600"/>
              </a:spcBef>
              <a:spcAft>
                <a:spcPts val="600"/>
              </a:spcAft>
              <a:buSzPct val="100000"/>
              <a:buNone/>
            </a:pPr>
            <a:r>
              <a:rPr lang="en-US" sz="2800" dirty="0"/>
              <a:t>Application Integration</a:t>
            </a:r>
          </a:p>
          <a:p>
            <a:pPr marL="0" indent="0">
              <a:spcBef>
                <a:spcPts val="600"/>
              </a:spcBef>
              <a:spcAft>
                <a:spcPts val="600"/>
              </a:spcAft>
              <a:buSzPct val="100000"/>
              <a:buNone/>
            </a:pPr>
            <a:r>
              <a:rPr lang="en-US" sz="2800" dirty="0"/>
              <a:t>Machine Learning</a:t>
            </a:r>
          </a:p>
          <a:p>
            <a:pPr marL="0" indent="0">
              <a:spcBef>
                <a:spcPts val="600"/>
              </a:spcBef>
              <a:spcAft>
                <a:spcPts val="600"/>
              </a:spcAft>
              <a:buSzPct val="100000"/>
              <a:buNone/>
            </a:pPr>
            <a:r>
              <a:rPr lang="en-US" sz="2800" dirty="0"/>
              <a:t>Backup and Recovery</a:t>
            </a:r>
          </a:p>
          <a:p>
            <a:pPr marL="0" indent="0">
              <a:spcBef>
                <a:spcPts val="600"/>
              </a:spcBef>
              <a:spcAft>
                <a:spcPts val="600"/>
              </a:spcAft>
              <a:buSzPct val="100000"/>
              <a:buNone/>
            </a:pPr>
            <a:r>
              <a:rPr lang="en-US" sz="2800" dirty="0"/>
              <a:t>Billing and Pricing</a:t>
            </a:r>
          </a:p>
          <a:p>
            <a:pPr marL="0" indent="0">
              <a:spcBef>
                <a:spcPts val="600"/>
              </a:spcBef>
              <a:spcAft>
                <a:spcPts val="600"/>
              </a:spcAft>
              <a:buSzPct val="100000"/>
              <a:buNone/>
            </a:pPr>
            <a:r>
              <a:rPr lang="en-US" sz="2800" dirty="0">
                <a:solidFill>
                  <a:schemeClr val="accent2"/>
                </a:solidFill>
              </a:rPr>
              <a:t>The Well-Architected Framework</a:t>
            </a:r>
          </a:p>
          <a:p>
            <a:pPr marL="0" indent="0">
              <a:spcBef>
                <a:spcPts val="600"/>
              </a:spcBef>
              <a:spcAft>
                <a:spcPts val="600"/>
              </a:spcAft>
              <a:buSzPct val="100000"/>
              <a:buNone/>
            </a:pPr>
            <a:r>
              <a:rPr lang="en-US" sz="2800" dirty="0"/>
              <a:t>Preparing for the Exam</a:t>
            </a:r>
          </a:p>
        </p:txBody>
      </p:sp>
      <p:sp>
        <p:nvSpPr>
          <p:cNvPr id="10" name="Content Placeholder 9">
            <a:extLst>
              <a:ext uri="{FF2B5EF4-FFF2-40B4-BE49-F238E27FC236}">
                <a16:creationId xmlns:a16="http://schemas.microsoft.com/office/drawing/2014/main" id="{3E9F2FF3-20A1-4B85-885E-44F502BCCC2A}"/>
              </a:ext>
            </a:extLst>
          </p:cNvPr>
          <p:cNvSpPr>
            <a:spLocks noGrp="1"/>
          </p:cNvSpPr>
          <p:nvPr>
            <p:ph sz="quarter" idx="14"/>
          </p:nvPr>
        </p:nvSpPr>
        <p:spPr/>
        <p:txBody>
          <a:bodyPr/>
          <a:lstStyle/>
          <a:p>
            <a:r>
              <a:rPr lang="en-US" dirty="0"/>
              <a:t>Course Outline</a:t>
            </a:r>
            <a:br>
              <a:rPr lang="en-US" dirty="0"/>
            </a:br>
            <a:r>
              <a:rPr lang="en-US" dirty="0"/>
              <a:t>(Part 2)</a:t>
            </a:r>
          </a:p>
        </p:txBody>
      </p:sp>
    </p:spTree>
    <p:extLst>
      <p:ext uri="{BB962C8B-B14F-4D97-AF65-F5344CB8AC3E}">
        <p14:creationId xmlns:p14="http://schemas.microsoft.com/office/powerpoint/2010/main" val="2460480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Reliability</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The ability to avoid failure, and if it occurs, to recover quickly</a:t>
            </a:r>
          </a:p>
          <a:p>
            <a:pPr>
              <a:lnSpc>
                <a:spcPct val="100000"/>
              </a:lnSpc>
            </a:pPr>
            <a:r>
              <a:rPr lang="en-US" dirty="0"/>
              <a:t>Measured in terms of </a:t>
            </a:r>
            <a:r>
              <a:rPr lang="en-US" dirty="0">
                <a:solidFill>
                  <a:srgbClr val="FFC000"/>
                </a:solidFill>
              </a:rPr>
              <a:t>availability</a:t>
            </a:r>
            <a:r>
              <a:rPr lang="en-US" dirty="0"/>
              <a:t> (the percentage </a:t>
            </a:r>
            <a:br>
              <a:rPr lang="en-US" dirty="0"/>
            </a:br>
            <a:r>
              <a:rPr lang="en-US" dirty="0"/>
              <a:t>of time an application performs as expected)</a:t>
            </a:r>
          </a:p>
        </p:txBody>
      </p:sp>
    </p:spTree>
    <p:extLst>
      <p:ext uri="{BB962C8B-B14F-4D97-AF65-F5344CB8AC3E}">
        <p14:creationId xmlns:p14="http://schemas.microsoft.com/office/powerpoint/2010/main" val="269139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3">
            <a:extLst>
              <a:ext uri="{FF2B5EF4-FFF2-40B4-BE49-F238E27FC236}">
                <a16:creationId xmlns:a16="http://schemas.microsoft.com/office/drawing/2014/main" id="{EAEE2AF0-DCE5-4485-A2F4-EC3891438796}"/>
              </a:ext>
            </a:extLst>
          </p:cNvPr>
          <p:cNvGraphicFramePr>
            <a:graphicFrameLocks noGrp="1"/>
          </p:cNvGraphicFramePr>
          <p:nvPr>
            <p:extLst>
              <p:ext uri="{D42A27DB-BD31-4B8C-83A1-F6EECF244321}">
                <p14:modId xmlns:p14="http://schemas.microsoft.com/office/powerpoint/2010/main" val="2666174268"/>
              </p:ext>
            </p:extLst>
          </p:nvPr>
        </p:nvGraphicFramePr>
        <p:xfrm>
          <a:off x="2017986" y="2183798"/>
          <a:ext cx="8166537" cy="3108960"/>
        </p:xfrm>
        <a:graphic>
          <a:graphicData uri="http://schemas.openxmlformats.org/drawingml/2006/table">
            <a:tbl>
              <a:tblPr firstRow="1" bandRow="1">
                <a:tableStyleId>{073A0DAA-6AF3-43AB-8588-CEC1D06C72B9}</a:tableStyleId>
              </a:tblPr>
              <a:tblGrid>
                <a:gridCol w="2452413">
                  <a:extLst>
                    <a:ext uri="{9D8B030D-6E8A-4147-A177-3AD203B41FA5}">
                      <a16:colId xmlns:a16="http://schemas.microsoft.com/office/drawing/2014/main" val="1231865389"/>
                    </a:ext>
                  </a:extLst>
                </a:gridCol>
                <a:gridCol w="5714124">
                  <a:extLst>
                    <a:ext uri="{9D8B030D-6E8A-4147-A177-3AD203B41FA5}">
                      <a16:colId xmlns:a16="http://schemas.microsoft.com/office/drawing/2014/main" val="341087335"/>
                    </a:ext>
                  </a:extLst>
                </a:gridCol>
              </a:tblGrid>
              <a:tr h="416800">
                <a:tc>
                  <a:txBody>
                    <a:bodyPr/>
                    <a:lstStyle/>
                    <a:p>
                      <a:pPr>
                        <a:spcBef>
                          <a:spcPts val="300"/>
                        </a:spcBef>
                        <a:spcAft>
                          <a:spcPts val="300"/>
                        </a:spcAft>
                      </a:pPr>
                      <a:r>
                        <a:rPr lang="en-US" sz="2400" dirty="0"/>
                        <a:t>Availability </a:t>
                      </a:r>
                      <a:br>
                        <a:rPr lang="en-US" sz="2400" dirty="0"/>
                      </a:br>
                      <a:r>
                        <a:rPr lang="en-US" sz="2400" dirty="0"/>
                        <a:t>Percentage</a:t>
                      </a:r>
                    </a:p>
                  </a:txBody>
                  <a:tcPr anchor="b"/>
                </a:tc>
                <a:tc>
                  <a:txBody>
                    <a:bodyPr/>
                    <a:lstStyle/>
                    <a:p>
                      <a:pPr>
                        <a:spcBef>
                          <a:spcPts val="300"/>
                        </a:spcBef>
                        <a:spcAft>
                          <a:spcPts val="300"/>
                        </a:spcAft>
                      </a:pPr>
                      <a:r>
                        <a:rPr lang="en-US" sz="2400" dirty="0"/>
                        <a:t>Downtime in 1 Year</a:t>
                      </a:r>
                    </a:p>
                  </a:txBody>
                  <a:tcPr anchor="b"/>
                </a:tc>
                <a:extLst>
                  <a:ext uri="{0D108BD9-81ED-4DB2-BD59-A6C34878D82A}">
                    <a16:rowId xmlns:a16="http://schemas.microsoft.com/office/drawing/2014/main" val="2968168913"/>
                  </a:ext>
                </a:extLst>
              </a:tr>
              <a:tr h="0">
                <a:tc>
                  <a:txBody>
                    <a:bodyPr/>
                    <a:lstStyle/>
                    <a:p>
                      <a:pPr marL="0" indent="0">
                        <a:spcBef>
                          <a:spcPts val="300"/>
                        </a:spcBef>
                        <a:spcAft>
                          <a:spcPts val="300"/>
                        </a:spcAft>
                        <a:buFont typeface="Arial" panose="020B0604020202020204" pitchFamily="34" charset="0"/>
                        <a:buNone/>
                      </a:pPr>
                      <a:r>
                        <a:rPr lang="en-US" sz="2400" dirty="0"/>
                        <a:t>99%</a:t>
                      </a:r>
                    </a:p>
                  </a:txBody>
                  <a:tcPr/>
                </a:tc>
                <a:tc>
                  <a:txBody>
                    <a:bodyPr/>
                    <a:lstStyle/>
                    <a:p>
                      <a:pPr marL="0" indent="0">
                        <a:spcBef>
                          <a:spcPts val="300"/>
                        </a:spcBef>
                        <a:spcAft>
                          <a:spcPts val="300"/>
                        </a:spcAft>
                        <a:buFont typeface="Arial" panose="020B0604020202020204" pitchFamily="34" charset="0"/>
                        <a:buNone/>
                      </a:pPr>
                      <a:r>
                        <a:rPr lang="en-US" sz="2400" dirty="0"/>
                        <a:t>3 days, 15 hours, 39 minutes</a:t>
                      </a:r>
                    </a:p>
                  </a:txBody>
                  <a:tcPr/>
                </a:tc>
                <a:extLst>
                  <a:ext uri="{0D108BD9-81ED-4DB2-BD59-A6C34878D82A}">
                    <a16:rowId xmlns:a16="http://schemas.microsoft.com/office/drawing/2014/main" val="1172273784"/>
                  </a:ext>
                </a:extLst>
              </a:tr>
              <a:tr h="0">
                <a:tc>
                  <a:txBody>
                    <a:bodyPr/>
                    <a:lstStyle/>
                    <a:p>
                      <a:pPr marL="0" indent="0">
                        <a:spcBef>
                          <a:spcPts val="300"/>
                        </a:spcBef>
                        <a:spcAft>
                          <a:spcPts val="300"/>
                        </a:spcAft>
                        <a:buFont typeface="Arial" panose="020B0604020202020204" pitchFamily="34" charset="0"/>
                        <a:buNone/>
                      </a:pPr>
                      <a:r>
                        <a:rPr lang="en-US" sz="2400" dirty="0"/>
                        <a:t>99.9%</a:t>
                      </a:r>
                    </a:p>
                  </a:txBody>
                  <a:tcPr/>
                </a:tc>
                <a:tc>
                  <a:txBody>
                    <a:bodyPr/>
                    <a:lstStyle/>
                    <a:p>
                      <a:pPr marL="0" indent="0">
                        <a:spcBef>
                          <a:spcPts val="300"/>
                        </a:spcBef>
                        <a:spcAft>
                          <a:spcPts val="300"/>
                        </a:spcAft>
                        <a:buFont typeface="Arial" panose="020B0604020202020204" pitchFamily="34" charset="0"/>
                        <a:buNone/>
                      </a:pPr>
                      <a:r>
                        <a:rPr lang="en-US" sz="2400" dirty="0"/>
                        <a:t>8 hours, 45 minutes</a:t>
                      </a:r>
                    </a:p>
                  </a:txBody>
                  <a:tcPr/>
                </a:tc>
                <a:extLst>
                  <a:ext uri="{0D108BD9-81ED-4DB2-BD59-A6C34878D82A}">
                    <a16:rowId xmlns:a16="http://schemas.microsoft.com/office/drawing/2014/main" val="817589559"/>
                  </a:ext>
                </a:extLst>
              </a:tr>
              <a:tr h="0">
                <a:tc>
                  <a:txBody>
                    <a:bodyPr/>
                    <a:lstStyle/>
                    <a:p>
                      <a:pPr marL="0" indent="0">
                        <a:spcBef>
                          <a:spcPts val="300"/>
                        </a:spcBef>
                        <a:spcAft>
                          <a:spcPts val="300"/>
                        </a:spcAft>
                        <a:buFont typeface="Arial" panose="020B0604020202020204" pitchFamily="34" charset="0"/>
                        <a:buNone/>
                      </a:pPr>
                      <a:r>
                        <a:rPr lang="en-US" sz="2400" dirty="0"/>
                        <a:t>99.95%</a:t>
                      </a:r>
                    </a:p>
                  </a:txBody>
                  <a:tcPr/>
                </a:tc>
                <a:tc>
                  <a:txBody>
                    <a:bodyPr/>
                    <a:lstStyle/>
                    <a:p>
                      <a:pPr marL="0" indent="0">
                        <a:spcBef>
                          <a:spcPts val="300"/>
                        </a:spcBef>
                        <a:spcAft>
                          <a:spcPts val="300"/>
                        </a:spcAft>
                        <a:buFont typeface="Arial" panose="020B0604020202020204" pitchFamily="34" charset="0"/>
                        <a:buNone/>
                      </a:pPr>
                      <a:r>
                        <a:rPr lang="en-US" sz="2400" dirty="0"/>
                        <a:t>4 hours, 22 minutes</a:t>
                      </a:r>
                    </a:p>
                  </a:txBody>
                  <a:tcPr/>
                </a:tc>
                <a:extLst>
                  <a:ext uri="{0D108BD9-81ED-4DB2-BD59-A6C34878D82A}">
                    <a16:rowId xmlns:a16="http://schemas.microsoft.com/office/drawing/2014/main" val="4000545314"/>
                  </a:ext>
                </a:extLst>
              </a:tr>
              <a:tr h="0">
                <a:tc>
                  <a:txBody>
                    <a:bodyPr/>
                    <a:lstStyle/>
                    <a:p>
                      <a:pPr marL="0" indent="0">
                        <a:spcBef>
                          <a:spcPts val="300"/>
                        </a:spcBef>
                        <a:spcAft>
                          <a:spcPts val="300"/>
                        </a:spcAft>
                        <a:buFont typeface="Arial" panose="020B0604020202020204" pitchFamily="34" charset="0"/>
                        <a:buNone/>
                      </a:pPr>
                      <a:r>
                        <a:rPr lang="en-US" sz="2400" dirty="0"/>
                        <a:t>99.99%</a:t>
                      </a:r>
                    </a:p>
                  </a:txBody>
                  <a:tcPr/>
                </a:tc>
                <a:tc>
                  <a:txBody>
                    <a:bodyPr/>
                    <a:lstStyle/>
                    <a:p>
                      <a:pPr marL="0" lvl="1" indent="0" algn="l" defTabSz="914400" rtl="0" eaLnBrk="1" latinLnBrk="0" hangingPunct="1">
                        <a:spcBef>
                          <a:spcPts val="300"/>
                        </a:spcBef>
                        <a:spcAft>
                          <a:spcPts val="300"/>
                        </a:spcAft>
                        <a:buFont typeface="Arial" panose="020B0604020202020204" pitchFamily="34" charset="0"/>
                        <a:buNone/>
                      </a:pPr>
                      <a:r>
                        <a:rPr lang="en-US" sz="2400" kern="1200" dirty="0">
                          <a:solidFill>
                            <a:schemeClr val="dk1"/>
                          </a:solidFill>
                          <a:latin typeface="+mn-lt"/>
                          <a:ea typeface="+mn-ea"/>
                          <a:cs typeface="+mn-cs"/>
                        </a:rPr>
                        <a:t>52 minutes</a:t>
                      </a:r>
                    </a:p>
                  </a:txBody>
                  <a:tcPr/>
                </a:tc>
                <a:extLst>
                  <a:ext uri="{0D108BD9-81ED-4DB2-BD59-A6C34878D82A}">
                    <a16:rowId xmlns:a16="http://schemas.microsoft.com/office/drawing/2014/main" val="2266938352"/>
                  </a:ext>
                </a:extLst>
              </a:tr>
              <a:tr h="0">
                <a:tc>
                  <a:txBody>
                    <a:bodyPr/>
                    <a:lstStyle/>
                    <a:p>
                      <a:pPr marL="0" indent="0">
                        <a:spcBef>
                          <a:spcPts val="300"/>
                        </a:spcBef>
                        <a:spcAft>
                          <a:spcPts val="300"/>
                        </a:spcAft>
                        <a:buFont typeface="Arial" panose="020B0604020202020204" pitchFamily="34" charset="0"/>
                        <a:buNone/>
                      </a:pPr>
                      <a:r>
                        <a:rPr lang="en-US" sz="2400" dirty="0"/>
                        <a:t>99.999%</a:t>
                      </a:r>
                    </a:p>
                  </a:txBody>
                  <a:tcPr/>
                </a:tc>
                <a:tc>
                  <a:txBody>
                    <a:bodyPr/>
                    <a:lstStyle/>
                    <a:p>
                      <a:pPr marL="0" lvl="1" indent="0" algn="l" defTabSz="914400" rtl="0" eaLnBrk="1" latinLnBrk="0" hangingPunct="1">
                        <a:spcBef>
                          <a:spcPts val="300"/>
                        </a:spcBef>
                        <a:spcAft>
                          <a:spcPts val="300"/>
                        </a:spcAft>
                        <a:buFont typeface="Arial" panose="020B0604020202020204" pitchFamily="34" charset="0"/>
                        <a:buNone/>
                      </a:pPr>
                      <a:r>
                        <a:rPr lang="en-US" sz="2400" kern="1200" dirty="0">
                          <a:solidFill>
                            <a:schemeClr val="dk1"/>
                          </a:solidFill>
                          <a:latin typeface="+mn-lt"/>
                          <a:ea typeface="+mn-ea"/>
                          <a:cs typeface="+mn-cs"/>
                        </a:rPr>
                        <a:t>5 minutes</a:t>
                      </a:r>
                    </a:p>
                  </a:txBody>
                  <a:tcPr/>
                </a:tc>
                <a:extLst>
                  <a:ext uri="{0D108BD9-81ED-4DB2-BD59-A6C34878D82A}">
                    <a16:rowId xmlns:a16="http://schemas.microsoft.com/office/drawing/2014/main" val="2254204311"/>
                  </a:ext>
                </a:extLst>
              </a:tr>
            </a:tbl>
          </a:graphicData>
        </a:graphic>
      </p:graphicFrame>
      <p:sp>
        <p:nvSpPr>
          <p:cNvPr id="6" name="Title 1">
            <a:extLst>
              <a:ext uri="{FF2B5EF4-FFF2-40B4-BE49-F238E27FC236}">
                <a16:creationId xmlns:a16="http://schemas.microsoft.com/office/drawing/2014/main" id="{6B6163C4-2058-4073-ACF2-7D73C3335301}"/>
              </a:ext>
            </a:extLst>
          </p:cNvPr>
          <p:cNvSpPr txBox="1">
            <a:spLocks/>
          </p:cNvSpPr>
          <p:nvPr/>
        </p:nvSpPr>
        <p:spPr>
          <a:xfrm>
            <a:off x="838200" y="570865"/>
            <a:ext cx="10515600" cy="543832"/>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3730" b="0" i="0" u="none" strike="noStrike" kern="1200" cap="none" spc="0" normalizeH="0" baseline="0" noProof="0" dirty="0">
                <a:ln>
                  <a:noFill/>
                </a:ln>
                <a:solidFill>
                  <a:prstClr val="black"/>
                </a:solidFill>
                <a:effectLst/>
                <a:uLnTx/>
                <a:uFillTx/>
                <a:latin typeface="Trebuchet MS" panose="020B0603020202020204"/>
                <a:ea typeface="+mj-ea"/>
                <a:cs typeface="+mj-cs"/>
              </a:rPr>
              <a:t>Availability on an Annual Basis</a:t>
            </a:r>
          </a:p>
        </p:txBody>
      </p:sp>
    </p:spTree>
    <p:extLst>
      <p:ext uri="{BB962C8B-B14F-4D97-AF65-F5344CB8AC3E}">
        <p14:creationId xmlns:p14="http://schemas.microsoft.com/office/powerpoint/2010/main" val="1884514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Reliability</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Automatically recover from failure</a:t>
            </a:r>
          </a:p>
          <a:p>
            <a:pPr lvl="1"/>
            <a:r>
              <a:rPr lang="en-US" sz="2000" dirty="0">
                <a:latin typeface="+mj-lt"/>
              </a:rPr>
              <a:t>Monitor for performance and act</a:t>
            </a:r>
            <a:br>
              <a:rPr lang="en-US" sz="2000" dirty="0">
                <a:latin typeface="+mj-lt"/>
              </a:rPr>
            </a:br>
            <a:r>
              <a:rPr lang="en-US" sz="2000" dirty="0">
                <a:latin typeface="+mj-lt"/>
              </a:rPr>
              <a:t>(e.g., CloudWatch alarms, Load Balancers and Auto Scaling Groups)</a:t>
            </a:r>
          </a:p>
          <a:p>
            <a:r>
              <a:rPr lang="en-US" dirty="0">
                <a:latin typeface="+mj-lt"/>
              </a:rPr>
              <a:t>Test recovery procedures</a:t>
            </a:r>
          </a:p>
          <a:p>
            <a:pPr lvl="1"/>
            <a:r>
              <a:rPr lang="en-US" sz="2000" dirty="0">
                <a:latin typeface="+mj-lt"/>
              </a:rPr>
              <a:t>Check backup/recovery of S3, EBS, </a:t>
            </a:r>
            <a:r>
              <a:rPr lang="en-US" sz="2000" dirty="0" err="1">
                <a:latin typeface="+mj-lt"/>
              </a:rPr>
              <a:t>EFS</a:t>
            </a:r>
            <a:endParaRPr lang="en-US" sz="2000" dirty="0">
              <a:latin typeface="+mj-lt"/>
            </a:endParaRPr>
          </a:p>
          <a:p>
            <a:r>
              <a:rPr lang="en-US" dirty="0">
                <a:latin typeface="+mj-lt"/>
              </a:rPr>
              <a:t>Scale horizontally</a:t>
            </a:r>
          </a:p>
          <a:p>
            <a:pPr lvl="1"/>
            <a:r>
              <a:rPr lang="en-US" sz="2000" dirty="0">
                <a:latin typeface="+mj-lt"/>
              </a:rPr>
              <a:t>Distribute load across multiple small resources rather than one large resource</a:t>
            </a:r>
          </a:p>
          <a:p>
            <a:r>
              <a:rPr lang="en-US" dirty="0">
                <a:latin typeface="+mj-lt"/>
              </a:rPr>
              <a:t>Stop guessing capacity</a:t>
            </a:r>
          </a:p>
          <a:p>
            <a:pPr lvl="1"/>
            <a:r>
              <a:rPr lang="en-US" sz="2000" dirty="0">
                <a:latin typeface="+mj-lt"/>
              </a:rPr>
              <a:t>Monitor performance and scale resources out/in, and/or go serverless</a:t>
            </a:r>
          </a:p>
          <a:p>
            <a:r>
              <a:rPr lang="en-US" dirty="0">
                <a:latin typeface="+mj-lt"/>
              </a:rPr>
              <a:t>Manage change in automation</a:t>
            </a:r>
          </a:p>
          <a:p>
            <a:pPr lvl="1"/>
            <a:r>
              <a:rPr lang="en-US" sz="2000" dirty="0">
                <a:latin typeface="+mj-lt"/>
              </a:rPr>
              <a:t>Changes should be tracked and reviewed (e.g., CloudFormation)</a:t>
            </a:r>
          </a:p>
        </p:txBody>
      </p:sp>
    </p:spTree>
    <p:extLst>
      <p:ext uri="{BB962C8B-B14F-4D97-AF65-F5344CB8AC3E}">
        <p14:creationId xmlns:p14="http://schemas.microsoft.com/office/powerpoint/2010/main" val="81788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Performance Efficiency</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Use computing resources efficiently to meet system requirements</a:t>
            </a:r>
          </a:p>
          <a:p>
            <a:pPr>
              <a:lnSpc>
                <a:spcPct val="100000"/>
              </a:lnSpc>
            </a:pPr>
            <a:r>
              <a:rPr lang="en-US" dirty="0"/>
              <a:t>Maintain efficiency as demand changes and technologies evolve</a:t>
            </a:r>
          </a:p>
        </p:txBody>
      </p:sp>
    </p:spTree>
    <p:extLst>
      <p:ext uri="{BB962C8B-B14F-4D97-AF65-F5344CB8AC3E}">
        <p14:creationId xmlns:p14="http://schemas.microsoft.com/office/powerpoint/2010/main" val="2624949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6354C5C4-D882-27C1-4736-6EF3E100B25E}"/>
              </a:ext>
            </a:extLst>
          </p:cNvPr>
          <p:cNvSpPr>
            <a:spLocks noGrp="1"/>
          </p:cNvSpPr>
          <p:nvPr>
            <p:ph sz="quarter" idx="14"/>
          </p:nvPr>
        </p:nvSpPr>
        <p:spPr/>
        <p:txBody>
          <a:bodyPr/>
          <a:lstStyle/>
          <a:p>
            <a:r>
              <a:rPr lang="en-US" dirty="0"/>
              <a:t>Design Principles for Performance Efficiency</a:t>
            </a:r>
          </a:p>
        </p:txBody>
      </p:sp>
      <p:sp>
        <p:nvSpPr>
          <p:cNvPr id="9" name="Text Placeholder 8">
            <a:extLst>
              <a:ext uri="{FF2B5EF4-FFF2-40B4-BE49-F238E27FC236}">
                <a16:creationId xmlns:a16="http://schemas.microsoft.com/office/drawing/2014/main" id="{8199AACE-CDAA-0F3C-3312-6CB2920A3368}"/>
              </a:ext>
            </a:extLst>
          </p:cNvPr>
          <p:cNvSpPr>
            <a:spLocks noGrp="1"/>
          </p:cNvSpPr>
          <p:nvPr>
            <p:ph type="body" sz="quarter" idx="10"/>
          </p:nvPr>
        </p:nvSpPr>
        <p:spPr/>
        <p:txBody>
          <a:bodyPr/>
          <a:lstStyle/>
          <a:p>
            <a:r>
              <a:rPr lang="en-US" dirty="0">
                <a:latin typeface="+mj-lt"/>
              </a:rPr>
              <a:t>Democratize advanced technologies</a:t>
            </a:r>
          </a:p>
          <a:p>
            <a:pPr lvl="1"/>
            <a:r>
              <a:rPr lang="en-US" sz="2000" dirty="0">
                <a:latin typeface="+mj-lt"/>
              </a:rPr>
              <a:t>Outsource complex tasks to AWS</a:t>
            </a:r>
          </a:p>
          <a:p>
            <a:r>
              <a:rPr lang="en-US" dirty="0">
                <a:latin typeface="+mj-lt"/>
              </a:rPr>
              <a:t>Go global in minutes</a:t>
            </a:r>
          </a:p>
          <a:p>
            <a:pPr lvl="1"/>
            <a:r>
              <a:rPr lang="en-US" sz="2000" dirty="0">
                <a:latin typeface="+mj-lt"/>
              </a:rPr>
              <a:t>Deploy across multiple regions to provide lower latency and a better user experience</a:t>
            </a:r>
          </a:p>
          <a:p>
            <a:r>
              <a:rPr lang="en-US" dirty="0">
                <a:latin typeface="+mj-lt"/>
              </a:rPr>
              <a:t>Use serverless architectures</a:t>
            </a:r>
          </a:p>
          <a:p>
            <a:pPr lvl="1"/>
            <a:r>
              <a:rPr lang="en-US" sz="2000" dirty="0">
                <a:latin typeface="+mj-lt"/>
              </a:rPr>
              <a:t>Let AWS manage the underlying infrastructure (e.g., Lambda, </a:t>
            </a:r>
            <a:r>
              <a:rPr lang="en-US" sz="2000" dirty="0" err="1">
                <a:latin typeface="+mj-lt"/>
              </a:rPr>
              <a:t>Fargate</a:t>
            </a:r>
            <a:r>
              <a:rPr lang="en-US" sz="2000" dirty="0">
                <a:latin typeface="+mj-lt"/>
              </a:rPr>
              <a:t>)</a:t>
            </a:r>
          </a:p>
          <a:p>
            <a:r>
              <a:rPr lang="en-US" dirty="0">
                <a:latin typeface="+mj-lt"/>
              </a:rPr>
              <a:t>Experiment more often</a:t>
            </a:r>
          </a:p>
          <a:p>
            <a:pPr lvl="1"/>
            <a:r>
              <a:rPr lang="en-US" sz="2000" dirty="0">
                <a:latin typeface="+mj-lt"/>
              </a:rPr>
              <a:t>Test different types/configurations of compute and storage to find the optimal solution</a:t>
            </a:r>
          </a:p>
          <a:p>
            <a:r>
              <a:rPr lang="en-US" dirty="0">
                <a:latin typeface="+mj-lt"/>
              </a:rPr>
              <a:t>Consider mechanical sympathy</a:t>
            </a:r>
          </a:p>
          <a:p>
            <a:pPr lvl="1"/>
            <a:r>
              <a:rPr lang="en-US" sz="2000" dirty="0">
                <a:latin typeface="+mj-lt"/>
              </a:rPr>
              <a:t>Choose a solution that aligns to workloads goals (e.g., EC2 instance types)</a:t>
            </a:r>
          </a:p>
        </p:txBody>
      </p:sp>
    </p:spTree>
    <p:extLst>
      <p:ext uri="{BB962C8B-B14F-4D97-AF65-F5344CB8AC3E}">
        <p14:creationId xmlns:p14="http://schemas.microsoft.com/office/powerpoint/2010/main" val="1089439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6EB1FBD-FBAF-1976-C322-B2C1D4A5D237}"/>
              </a:ext>
            </a:extLst>
          </p:cNvPr>
          <p:cNvSpPr>
            <a:spLocks noGrp="1"/>
          </p:cNvSpPr>
          <p:nvPr>
            <p:ph type="body" sz="quarter" idx="10"/>
          </p:nvPr>
        </p:nvSpPr>
        <p:spPr/>
        <p:txBody>
          <a:bodyPr/>
          <a:lstStyle/>
          <a:p>
            <a:r>
              <a:rPr lang="en-US" dirty="0"/>
              <a:t>Security</a:t>
            </a:r>
          </a:p>
        </p:txBody>
      </p:sp>
      <p:sp>
        <p:nvSpPr>
          <p:cNvPr id="10" name="Text Placeholder 9">
            <a:extLst>
              <a:ext uri="{FF2B5EF4-FFF2-40B4-BE49-F238E27FC236}">
                <a16:creationId xmlns:a16="http://schemas.microsoft.com/office/drawing/2014/main" id="{12865563-7694-9433-3EC0-57FF2A72415C}"/>
              </a:ext>
            </a:extLst>
          </p:cNvPr>
          <p:cNvSpPr>
            <a:spLocks noGrp="1"/>
          </p:cNvSpPr>
          <p:nvPr>
            <p:ph type="body" sz="quarter" idx="11"/>
          </p:nvPr>
        </p:nvSpPr>
        <p:spPr>
          <a:xfrm>
            <a:off x="2143894" y="2646866"/>
            <a:ext cx="8765843" cy="2918361"/>
          </a:xfrm>
        </p:spPr>
        <p:txBody>
          <a:bodyPr/>
          <a:lstStyle/>
          <a:p>
            <a:pPr>
              <a:lnSpc>
                <a:spcPct val="100000"/>
              </a:lnSpc>
            </a:pPr>
            <a:r>
              <a:rPr lang="en-US" dirty="0"/>
              <a:t>Improve security through cloud technologies to protect data, systems and assets</a:t>
            </a:r>
          </a:p>
        </p:txBody>
      </p:sp>
    </p:spTree>
    <p:extLst>
      <p:ext uri="{BB962C8B-B14F-4D97-AF65-F5344CB8AC3E}">
        <p14:creationId xmlns:p14="http://schemas.microsoft.com/office/powerpoint/2010/main" val="3894206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theme/theme1.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3.xml><?xml version="1.0" encoding="utf-8"?>
<a:theme xmlns:a="http://schemas.openxmlformats.org/drawingml/2006/main" name="1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6.xml><?xml version="1.0" encoding="utf-8"?>
<a:theme xmlns:a="http://schemas.openxmlformats.org/drawingml/2006/main" name="2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52047</TotalTime>
  <Words>2077</Words>
  <Application>Microsoft Office PowerPoint</Application>
  <PresentationFormat>Widescreen</PresentationFormat>
  <Paragraphs>272</Paragraphs>
  <Slides>16</Slides>
  <Notes>16</Notes>
  <HiddenSlides>0</HiddenSlides>
  <MMClips>0</MMClips>
  <ScaleCrop>false</ScaleCrop>
  <HeadingPairs>
    <vt:vector size="6" baseType="variant">
      <vt:variant>
        <vt:lpstr>Fonts Used</vt:lpstr>
      </vt:variant>
      <vt:variant>
        <vt:i4>12</vt:i4>
      </vt:variant>
      <vt:variant>
        <vt:lpstr>Theme</vt:lpstr>
      </vt:variant>
      <vt:variant>
        <vt:i4>6</vt:i4>
      </vt:variant>
      <vt:variant>
        <vt:lpstr>Slide Titles</vt:lpstr>
      </vt:variant>
      <vt:variant>
        <vt:i4>16</vt:i4>
      </vt:variant>
    </vt:vector>
  </HeadingPairs>
  <TitlesOfParts>
    <vt:vector size="34" baseType="lpstr">
      <vt:lpstr>Arial</vt:lpstr>
      <vt:lpstr>Calibri</vt:lpstr>
      <vt:lpstr>Calibri Light</vt:lpstr>
      <vt:lpstr>Lucida Grande</vt:lpstr>
      <vt:lpstr>Montserrat</vt:lpstr>
      <vt:lpstr>Myriad Pro</vt:lpstr>
      <vt:lpstr>Myriad Pro Light</vt:lpstr>
      <vt:lpstr>PS TT Commons</vt:lpstr>
      <vt:lpstr>PS TT Commons Light</vt:lpstr>
      <vt:lpstr>Tahoma</vt:lpstr>
      <vt:lpstr>Trebuchet MS</vt:lpstr>
      <vt:lpstr>Wingdings</vt:lpstr>
      <vt:lpstr>Blank</vt:lpstr>
      <vt:lpstr>ZtM</vt:lpstr>
      <vt:lpstr>1_Blank</vt:lpstr>
      <vt:lpstr>2_Blank</vt:lpstr>
      <vt:lpstr>1_ZtM</vt:lpstr>
      <vt:lpstr>2_ZtM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Amber Israelsen</dc:creator>
  <cp:lastModifiedBy>Amber Israelsen</cp:lastModifiedBy>
  <cp:revision>3290</cp:revision>
  <dcterms:created xsi:type="dcterms:W3CDTF">2021-07-31T23:46:42Z</dcterms:created>
  <dcterms:modified xsi:type="dcterms:W3CDTF">2022-10-29T21:35:32Z</dcterms:modified>
</cp:coreProperties>
</file>

<file path=docProps/thumbnail.jpeg>
</file>